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395D50-57A1-4A65-A997-3BE7130E9DAA}">
  <a:tblStyle styleId="{54395D50-57A1-4A65-A997-3BE7130E9DA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26d1fe0b54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g26d1fe0b54c_1_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6d1fe0b54c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26d1fe0b54c_1_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96c7d782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c96c7d782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6d1fe0b54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26d1fe0b54c_1_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c91dfc183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c91dfc183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8c1e35f4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c8c1e35f4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d1fe0b54c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26d1fe0b54c_1_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c9ec4c1555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c9ec4c1555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9f127966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c9f127966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c9f127966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c9f127966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c9f127966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c9f127966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c96c7d782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c96c7d782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d1fe0b54c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26d1fe0b54c_1_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ca2bd90d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ca2bd90d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552b138d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552b138d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ca669ccc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ca669ccc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ca01a645d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ca01a645d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c9d8597b1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c9d8597b1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c9d8597b1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c9d8597b1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d1fe0b54c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6d1fe0b54c_1_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6d1fe0b54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g26d1fe0b54c_1_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6d1fe0b54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g26d1fe0b54c_1_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6d1fe0b54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26d1fe0b54c_1_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a01a645d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ca01a645d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6d1fe0b54c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26d1fe0b54c_1_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c9ec4c1555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c9ec4c1555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c9ec4c1555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c9ec4c155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cSld name="Custom">
    <p:spTree>
      <p:nvGrpSpPr>
        <p:cNvPr id="5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5.png"/><Relationship Id="rId5"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19.png"/><Relationship Id="rId5" Type="http://schemas.openxmlformats.org/officeDocument/2006/relationships/image" Target="../media/image28.png"/><Relationship Id="rId6" Type="http://schemas.openxmlformats.org/officeDocument/2006/relationships/image" Target="../media/image22.png"/><Relationship Id="rId7"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32.png"/><Relationship Id="rId5"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5.png"/><Relationship Id="rId7" Type="http://schemas.openxmlformats.org/officeDocument/2006/relationships/image" Target="../media/image18.png"/><Relationship Id="rId8"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34.png"/><Relationship Id="rId5" Type="http://schemas.openxmlformats.org/officeDocument/2006/relationships/image" Target="../media/image29.png"/><Relationship Id="rId6" Type="http://schemas.openxmlformats.org/officeDocument/2006/relationships/image" Target="../media/image5.png"/><Relationship Id="rId7" Type="http://schemas.openxmlformats.org/officeDocument/2006/relationships/image" Target="../media/image18.png"/><Relationship Id="rId8"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35.png"/><Relationship Id="rId5"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 name="Shape 55"/>
        <p:cNvGrpSpPr/>
        <p:nvPr/>
      </p:nvGrpSpPr>
      <p:grpSpPr>
        <a:xfrm>
          <a:off x="0" y="0"/>
          <a:ext cx="0" cy="0"/>
          <a:chOff x="0" y="0"/>
          <a:chExt cx="0" cy="0"/>
        </a:xfrm>
      </p:grpSpPr>
      <p:sp>
        <p:nvSpPr>
          <p:cNvPr id="56" name="Google Shape;56;p15"/>
          <p:cNvSpPr txBox="1"/>
          <p:nvPr/>
        </p:nvSpPr>
        <p:spPr>
          <a:xfrm>
            <a:off x="1752925" y="2962125"/>
            <a:ext cx="2819100" cy="6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5"/>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FFC">
                <a:alpha val="26666"/>
              </a:srgbClr>
            </a:gs>
            <a:gs pos="100000">
              <a:srgbClr val="E0EFFC"/>
            </a:gs>
          </a:gsLst>
          <a:lin ang="5400000" scaled="0"/>
        </a:gradFill>
      </p:bgPr>
    </p:bg>
    <p:spTree>
      <p:nvGrpSpPr>
        <p:cNvPr id="126" name="Shape 126"/>
        <p:cNvGrpSpPr/>
        <p:nvPr/>
      </p:nvGrpSpPr>
      <p:grpSpPr>
        <a:xfrm>
          <a:off x="0" y="0"/>
          <a:ext cx="0" cy="0"/>
          <a:chOff x="0" y="0"/>
          <a:chExt cx="0" cy="0"/>
        </a:xfrm>
      </p:grpSpPr>
      <p:pic>
        <p:nvPicPr>
          <p:cNvPr id="127" name="Google Shape;127;p2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8" name="Google Shape;128;p24"/>
          <p:cNvSpPr txBox="1"/>
          <p:nvPr/>
        </p:nvSpPr>
        <p:spPr>
          <a:xfrm>
            <a:off x="542625" y="0"/>
            <a:ext cx="8547000" cy="5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Comic Sans MS"/>
              <a:ea typeface="Comic Sans MS"/>
              <a:cs typeface="Comic Sans MS"/>
              <a:sym typeface="Comic Sans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5"/>
          <p:cNvPicPr preferRelativeResize="0"/>
          <p:nvPr/>
        </p:nvPicPr>
        <p:blipFill>
          <a:blip r:embed="rId3">
            <a:alphaModFix/>
          </a:blip>
          <a:stretch>
            <a:fillRect/>
          </a:stretch>
        </p:blipFill>
        <p:spPr>
          <a:xfrm>
            <a:off x="0" y="6899"/>
            <a:ext cx="9143999" cy="5136601"/>
          </a:xfrm>
          <a:prstGeom prst="rect">
            <a:avLst/>
          </a:prstGeom>
          <a:noFill/>
          <a:ln>
            <a:noFill/>
          </a:ln>
        </p:spPr>
      </p:pic>
      <p:sp>
        <p:nvSpPr>
          <p:cNvPr id="134" name="Google Shape;134;p25"/>
          <p:cNvSpPr txBox="1"/>
          <p:nvPr/>
        </p:nvSpPr>
        <p:spPr>
          <a:xfrm>
            <a:off x="1470200" y="2755525"/>
            <a:ext cx="2566200" cy="16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35" name="Google Shape;135;p25"/>
          <p:cNvSpPr txBox="1"/>
          <p:nvPr/>
        </p:nvSpPr>
        <p:spPr>
          <a:xfrm>
            <a:off x="5134800" y="2755525"/>
            <a:ext cx="2588100" cy="14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36" name="Google Shape;136;p25"/>
          <p:cNvSpPr txBox="1"/>
          <p:nvPr/>
        </p:nvSpPr>
        <p:spPr>
          <a:xfrm>
            <a:off x="872100" y="134850"/>
            <a:ext cx="50457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VISUAL AND CORTICAL SPREADS</a:t>
            </a:r>
            <a:endParaRPr b="1" sz="1700">
              <a:latin typeface="Times New Roman"/>
              <a:ea typeface="Times New Roman"/>
              <a:cs typeface="Times New Roman"/>
              <a:sym typeface="Times New Roman"/>
            </a:endParaRPr>
          </a:p>
        </p:txBody>
      </p:sp>
      <p:pic>
        <p:nvPicPr>
          <p:cNvPr id="137" name="Google Shape;137;p25"/>
          <p:cNvPicPr preferRelativeResize="0"/>
          <p:nvPr/>
        </p:nvPicPr>
        <p:blipFill>
          <a:blip r:embed="rId4">
            <a:alphaModFix/>
          </a:blip>
          <a:stretch>
            <a:fillRect/>
          </a:stretch>
        </p:blipFill>
        <p:spPr>
          <a:xfrm>
            <a:off x="2205600" y="1213425"/>
            <a:ext cx="1095375" cy="1085850"/>
          </a:xfrm>
          <a:prstGeom prst="rect">
            <a:avLst/>
          </a:prstGeom>
          <a:noFill/>
          <a:ln>
            <a:noFill/>
          </a:ln>
        </p:spPr>
      </p:pic>
      <p:pic>
        <p:nvPicPr>
          <p:cNvPr id="138" name="Google Shape;138;p25"/>
          <p:cNvPicPr preferRelativeResize="0"/>
          <p:nvPr/>
        </p:nvPicPr>
        <p:blipFill>
          <a:blip r:embed="rId4">
            <a:alphaModFix/>
          </a:blip>
          <a:stretch>
            <a:fillRect/>
          </a:stretch>
        </p:blipFill>
        <p:spPr>
          <a:xfrm>
            <a:off x="5881150" y="1213425"/>
            <a:ext cx="1095375" cy="1085850"/>
          </a:xfrm>
          <a:prstGeom prst="rect">
            <a:avLst/>
          </a:prstGeom>
          <a:noFill/>
          <a:ln>
            <a:noFill/>
          </a:ln>
        </p:spPr>
      </p:pic>
      <p:sp>
        <p:nvSpPr>
          <p:cNvPr id="139" name="Google Shape;139;p25"/>
          <p:cNvSpPr txBox="1"/>
          <p:nvPr/>
        </p:nvSpPr>
        <p:spPr>
          <a:xfrm>
            <a:off x="1355888" y="2866900"/>
            <a:ext cx="279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The visual spread tells us how extensive is the region of </a:t>
            </a:r>
            <a:r>
              <a:rPr b="1" lang="en">
                <a:solidFill>
                  <a:schemeClr val="dk1"/>
                </a:solidFill>
                <a:latin typeface="Times New Roman"/>
                <a:ea typeface="Times New Roman"/>
                <a:cs typeface="Times New Roman"/>
                <a:sym typeface="Times New Roman"/>
              </a:rPr>
              <a:t>visual field</a:t>
            </a:r>
            <a:r>
              <a:rPr lang="en">
                <a:solidFill>
                  <a:schemeClr val="dk1"/>
                </a:solidFill>
                <a:latin typeface="Times New Roman"/>
                <a:ea typeface="Times New Roman"/>
                <a:cs typeface="Times New Roman"/>
                <a:sym typeface="Times New Roman"/>
              </a:rPr>
              <a:t> that can evoke an LFP at a recording site.</a:t>
            </a:r>
            <a:endParaRPr>
              <a:solidFill>
                <a:schemeClr val="dk1"/>
              </a:solidFill>
              <a:latin typeface="Times New Roman"/>
              <a:ea typeface="Times New Roman"/>
              <a:cs typeface="Times New Roman"/>
              <a:sym typeface="Times New Roman"/>
            </a:endParaRPr>
          </a:p>
        </p:txBody>
      </p:sp>
      <p:sp>
        <p:nvSpPr>
          <p:cNvPr id="140" name="Google Shape;140;p25"/>
          <p:cNvSpPr txBox="1"/>
          <p:nvPr/>
        </p:nvSpPr>
        <p:spPr>
          <a:xfrm>
            <a:off x="5031450" y="2964750"/>
            <a:ext cx="279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The cortical spread tells us how far the LFP from a source can propagate in the </a:t>
            </a:r>
            <a:r>
              <a:rPr b="1" lang="en">
                <a:solidFill>
                  <a:schemeClr val="dk1"/>
                </a:solidFill>
                <a:latin typeface="Times New Roman"/>
                <a:ea typeface="Times New Roman"/>
                <a:cs typeface="Times New Roman"/>
                <a:sym typeface="Times New Roman"/>
              </a:rPr>
              <a:t>cortical tissue.</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pic>
        <p:nvPicPr>
          <p:cNvPr id="145" name="Google Shape;145;p26"/>
          <p:cNvPicPr preferRelativeResize="0"/>
          <p:nvPr/>
        </p:nvPicPr>
        <p:blipFill rotWithShape="1">
          <a:blip r:embed="rId3">
            <a:alphaModFix/>
          </a:blip>
          <a:srcRect b="0" l="0" r="0" t="0"/>
          <a:stretch/>
        </p:blipFill>
        <p:spPr>
          <a:xfrm>
            <a:off x="0" y="0"/>
            <a:ext cx="8527550" cy="5143500"/>
          </a:xfrm>
          <a:prstGeom prst="rect">
            <a:avLst/>
          </a:prstGeom>
          <a:noFill/>
          <a:ln>
            <a:noFill/>
          </a:ln>
        </p:spPr>
      </p:pic>
      <p:sp>
        <p:nvSpPr>
          <p:cNvPr id="146" name="Google Shape;146;p26"/>
          <p:cNvSpPr txBox="1"/>
          <p:nvPr/>
        </p:nvSpPr>
        <p:spPr>
          <a:xfrm>
            <a:off x="687250" y="102225"/>
            <a:ext cx="42084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ASSUMPTIONS</a:t>
            </a:r>
            <a:endParaRPr b="1" sz="1700">
              <a:latin typeface="Times New Roman"/>
              <a:ea typeface="Times New Roman"/>
              <a:cs typeface="Times New Roman"/>
              <a:sym typeface="Times New Roman"/>
            </a:endParaRPr>
          </a:p>
        </p:txBody>
      </p:sp>
      <p:sp>
        <p:nvSpPr>
          <p:cNvPr id="147" name="Google Shape;147;p26"/>
          <p:cNvSpPr txBox="1"/>
          <p:nvPr/>
        </p:nvSpPr>
        <p:spPr>
          <a:xfrm>
            <a:off x="4406275" y="1320125"/>
            <a:ext cx="46290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The </a:t>
            </a:r>
            <a:r>
              <a:rPr lang="en" sz="1300">
                <a:latin typeface="Times New Roman"/>
                <a:ea typeface="Times New Roman"/>
                <a:cs typeface="Times New Roman"/>
                <a:sym typeface="Times New Roman"/>
              </a:rPr>
              <a:t>model for spatial summation in Multi-Unit Activity (MUA) and Local Field Potential (LFP) is grounded on the notion that each signal comprises the </a:t>
            </a:r>
            <a:r>
              <a:rPr b="1" lang="en" sz="1300">
                <a:latin typeface="Times New Roman"/>
                <a:ea typeface="Times New Roman"/>
                <a:cs typeface="Times New Roman"/>
                <a:sym typeface="Times New Roman"/>
              </a:rPr>
              <a:t>collective electrical activity of a group of neurons. </a:t>
            </a:r>
            <a:endParaRPr b="1" sz="15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8" name="Google Shape;148;p26"/>
          <p:cNvSpPr txBox="1"/>
          <p:nvPr/>
        </p:nvSpPr>
        <p:spPr>
          <a:xfrm>
            <a:off x="4406275" y="2777250"/>
            <a:ext cx="4542000" cy="10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Initially, we assume </a:t>
            </a:r>
            <a:r>
              <a:rPr b="1" lang="en" sz="1300">
                <a:latin typeface="Times New Roman"/>
                <a:ea typeface="Times New Roman"/>
                <a:cs typeface="Times New Roman"/>
                <a:sym typeface="Times New Roman"/>
              </a:rPr>
              <a:t>precise mapping</a:t>
            </a:r>
            <a:r>
              <a:rPr lang="en" sz="1300">
                <a:latin typeface="Times New Roman"/>
                <a:ea typeface="Times New Roman"/>
                <a:cs typeface="Times New Roman"/>
                <a:sym typeface="Times New Roman"/>
              </a:rPr>
              <a:t> of each single cell's receptive field to a point in the visual field, with consistent visual spreads across neurons in terms of spike response and membrane potential, denoted by VSSUA(y)</a:t>
            </a:r>
            <a:endParaRPr sz="1300">
              <a:latin typeface="Times New Roman"/>
              <a:ea typeface="Times New Roman"/>
              <a:cs typeface="Times New Roman"/>
              <a:sym typeface="Times New Roman"/>
            </a:endParaRPr>
          </a:p>
        </p:txBody>
      </p:sp>
      <p:pic>
        <p:nvPicPr>
          <p:cNvPr id="149" name="Google Shape;149;p26"/>
          <p:cNvPicPr preferRelativeResize="0"/>
          <p:nvPr/>
        </p:nvPicPr>
        <p:blipFill>
          <a:blip r:embed="rId4">
            <a:alphaModFix/>
          </a:blip>
          <a:stretch>
            <a:fillRect/>
          </a:stretch>
        </p:blipFill>
        <p:spPr>
          <a:xfrm>
            <a:off x="0" y="569925"/>
            <a:ext cx="3993000" cy="4573575"/>
          </a:xfrm>
          <a:prstGeom prst="rect">
            <a:avLst/>
          </a:prstGeom>
          <a:noFill/>
          <a:ln>
            <a:noFill/>
          </a:ln>
        </p:spPr>
      </p:pic>
      <p:pic>
        <p:nvPicPr>
          <p:cNvPr id="150" name="Google Shape;150;p26"/>
          <p:cNvPicPr preferRelativeResize="0"/>
          <p:nvPr/>
        </p:nvPicPr>
        <p:blipFill>
          <a:blip r:embed="rId5">
            <a:alphaModFix/>
          </a:blip>
          <a:stretch>
            <a:fillRect/>
          </a:stretch>
        </p:blipFill>
        <p:spPr>
          <a:xfrm>
            <a:off x="4648200" y="4016925"/>
            <a:ext cx="4118675" cy="904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7"/>
          <p:cNvPicPr preferRelativeResize="0"/>
          <p:nvPr/>
        </p:nvPicPr>
        <p:blipFill>
          <a:blip r:embed="rId3">
            <a:alphaModFix/>
          </a:blip>
          <a:stretch>
            <a:fillRect/>
          </a:stretch>
        </p:blipFill>
        <p:spPr>
          <a:xfrm>
            <a:off x="0" y="0"/>
            <a:ext cx="9143999" cy="5135555"/>
          </a:xfrm>
          <a:prstGeom prst="rect">
            <a:avLst/>
          </a:prstGeom>
          <a:noFill/>
          <a:ln>
            <a:noFill/>
          </a:ln>
        </p:spPr>
      </p:pic>
      <p:pic>
        <p:nvPicPr>
          <p:cNvPr id="156" name="Google Shape;156;p27"/>
          <p:cNvPicPr preferRelativeResize="0"/>
          <p:nvPr/>
        </p:nvPicPr>
        <p:blipFill>
          <a:blip r:embed="rId4">
            <a:alphaModFix/>
          </a:blip>
          <a:stretch>
            <a:fillRect/>
          </a:stretch>
        </p:blipFill>
        <p:spPr>
          <a:xfrm>
            <a:off x="309602" y="1023038"/>
            <a:ext cx="3422425" cy="619125"/>
          </a:xfrm>
          <a:prstGeom prst="rect">
            <a:avLst/>
          </a:prstGeom>
          <a:noFill/>
          <a:ln>
            <a:noFill/>
          </a:ln>
        </p:spPr>
      </p:pic>
      <p:pic>
        <p:nvPicPr>
          <p:cNvPr id="157" name="Google Shape;157;p27"/>
          <p:cNvPicPr preferRelativeResize="0"/>
          <p:nvPr/>
        </p:nvPicPr>
        <p:blipFill>
          <a:blip r:embed="rId5">
            <a:alphaModFix/>
          </a:blip>
          <a:stretch>
            <a:fillRect/>
          </a:stretch>
        </p:blipFill>
        <p:spPr>
          <a:xfrm>
            <a:off x="801975" y="2302675"/>
            <a:ext cx="2930050" cy="1162050"/>
          </a:xfrm>
          <a:prstGeom prst="rect">
            <a:avLst/>
          </a:prstGeom>
          <a:noFill/>
          <a:ln>
            <a:noFill/>
          </a:ln>
        </p:spPr>
      </p:pic>
      <p:pic>
        <p:nvPicPr>
          <p:cNvPr id="158" name="Google Shape;158;p27"/>
          <p:cNvPicPr preferRelativeResize="0"/>
          <p:nvPr/>
        </p:nvPicPr>
        <p:blipFill>
          <a:blip r:embed="rId6">
            <a:alphaModFix/>
          </a:blip>
          <a:stretch>
            <a:fillRect/>
          </a:stretch>
        </p:blipFill>
        <p:spPr>
          <a:xfrm>
            <a:off x="2802600" y="4050925"/>
            <a:ext cx="3343500" cy="581025"/>
          </a:xfrm>
          <a:prstGeom prst="rect">
            <a:avLst/>
          </a:prstGeom>
          <a:noFill/>
          <a:ln>
            <a:noFill/>
          </a:ln>
        </p:spPr>
      </p:pic>
      <p:sp>
        <p:nvSpPr>
          <p:cNvPr id="159" name="Google Shape;159;p27"/>
          <p:cNvSpPr txBox="1"/>
          <p:nvPr/>
        </p:nvSpPr>
        <p:spPr>
          <a:xfrm>
            <a:off x="4498425" y="1022988"/>
            <a:ext cx="42300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The</a:t>
            </a:r>
            <a:r>
              <a:rPr lang="en" sz="1200">
                <a:latin typeface="Times New Roman"/>
                <a:ea typeface="Times New Roman"/>
                <a:cs typeface="Times New Roman"/>
                <a:sym typeface="Times New Roman"/>
              </a:rPr>
              <a:t> single cell spatial profile VSSUA(yi) is replaced with an </a:t>
            </a:r>
            <a:r>
              <a:rPr b="1" lang="en" sz="1200">
                <a:latin typeface="Times New Roman"/>
                <a:ea typeface="Times New Roman"/>
                <a:cs typeface="Times New Roman"/>
                <a:sym typeface="Times New Roman"/>
              </a:rPr>
              <a:t>averaged profile VSSUA(yi)</a:t>
            </a:r>
            <a:r>
              <a:rPr lang="en" sz="1200">
                <a:latin typeface="Times New Roman"/>
                <a:ea typeface="Times New Roman"/>
                <a:cs typeface="Times New Roman"/>
                <a:sym typeface="Times New Roman"/>
              </a:rPr>
              <a:t> over potential cell positions, approximated as Gaussian for simplicity and computational ease.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60" name="Google Shape;160;p27"/>
          <p:cNvSpPr txBox="1"/>
          <p:nvPr/>
        </p:nvSpPr>
        <p:spPr>
          <a:xfrm>
            <a:off x="4498425" y="2533300"/>
            <a:ext cx="4061700" cy="7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If you have two Gaussian functions a(y) and b(y) with spatial spread parameters σa and σb, then the result c(y) will be a Gaussian function with σc such that </a:t>
            </a:r>
            <a:r>
              <a:rPr b="1" lang="en" sz="1200">
                <a:latin typeface="Times New Roman"/>
                <a:ea typeface="Times New Roman"/>
                <a:cs typeface="Times New Roman"/>
                <a:sym typeface="Times New Roman"/>
              </a:rPr>
              <a:t>σa² + σb² = σc²</a:t>
            </a:r>
            <a:endParaRPr b="1" sz="12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p:txBody>
      </p:sp>
      <p:pic>
        <p:nvPicPr>
          <p:cNvPr id="161" name="Google Shape;161;p27"/>
          <p:cNvPicPr preferRelativeResize="0"/>
          <p:nvPr/>
        </p:nvPicPr>
        <p:blipFill>
          <a:blip r:embed="rId7">
            <a:alphaModFix/>
          </a:blip>
          <a:stretch>
            <a:fillRect/>
          </a:stretch>
        </p:blipFill>
        <p:spPr>
          <a:xfrm>
            <a:off x="3962825" y="2387300"/>
            <a:ext cx="609600" cy="1162050"/>
          </a:xfrm>
          <a:prstGeom prst="rect">
            <a:avLst/>
          </a:prstGeom>
          <a:noFill/>
          <a:ln>
            <a:noFill/>
          </a:ln>
        </p:spPr>
      </p:pic>
      <p:pic>
        <p:nvPicPr>
          <p:cNvPr id="162" name="Google Shape;162;p27"/>
          <p:cNvPicPr preferRelativeResize="0"/>
          <p:nvPr/>
        </p:nvPicPr>
        <p:blipFill>
          <a:blip r:embed="rId7">
            <a:alphaModFix/>
          </a:blip>
          <a:stretch>
            <a:fillRect/>
          </a:stretch>
        </p:blipFill>
        <p:spPr>
          <a:xfrm>
            <a:off x="3962825" y="941175"/>
            <a:ext cx="609600" cy="998775"/>
          </a:xfrm>
          <a:prstGeom prst="rect">
            <a:avLst/>
          </a:prstGeom>
          <a:noFill/>
          <a:ln>
            <a:noFill/>
          </a:ln>
        </p:spPr>
      </p:pic>
      <p:sp>
        <p:nvSpPr>
          <p:cNvPr id="163" name="Google Shape;163;p27"/>
          <p:cNvSpPr txBox="1"/>
          <p:nvPr/>
        </p:nvSpPr>
        <p:spPr>
          <a:xfrm>
            <a:off x="743113" y="102250"/>
            <a:ext cx="2555400" cy="369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CALCULATIONS</a:t>
            </a:r>
            <a:endParaRPr b="1" sz="1700">
              <a:latin typeface="Times New Roman"/>
              <a:ea typeface="Times New Roman"/>
              <a:cs typeface="Times New Roman"/>
              <a:sym typeface="Times New Roman"/>
            </a:endParaRPr>
          </a:p>
        </p:txBody>
      </p:sp>
      <p:sp>
        <p:nvSpPr>
          <p:cNvPr id="164" name="Google Shape;164;p27"/>
          <p:cNvSpPr txBox="1"/>
          <p:nvPr/>
        </p:nvSpPr>
        <p:spPr>
          <a:xfrm>
            <a:off x="2796850" y="4038675"/>
            <a:ext cx="3371100" cy="619200"/>
          </a:xfrm>
          <a:prstGeom prst="rect">
            <a:avLst/>
          </a:prstGeom>
          <a:noFill/>
          <a:ln cap="flat" cmpd="sng" w="3810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8"/>
          <p:cNvPicPr preferRelativeResize="0"/>
          <p:nvPr/>
        </p:nvPicPr>
        <p:blipFill>
          <a:blip r:embed="rId3">
            <a:alphaModFix/>
          </a:blip>
          <a:stretch>
            <a:fillRect/>
          </a:stretch>
        </p:blipFill>
        <p:spPr>
          <a:xfrm>
            <a:off x="0" y="0"/>
            <a:ext cx="9144001" cy="5143501"/>
          </a:xfrm>
          <a:prstGeom prst="rect">
            <a:avLst/>
          </a:prstGeom>
          <a:noFill/>
          <a:ln>
            <a:noFill/>
          </a:ln>
        </p:spPr>
      </p:pic>
      <p:pic>
        <p:nvPicPr>
          <p:cNvPr id="170" name="Google Shape;170;p28"/>
          <p:cNvPicPr preferRelativeResize="0"/>
          <p:nvPr/>
        </p:nvPicPr>
        <p:blipFill rotWithShape="1">
          <a:blip r:embed="rId4">
            <a:alphaModFix/>
          </a:blip>
          <a:srcRect b="27188" l="0" r="0" t="0"/>
          <a:stretch/>
        </p:blipFill>
        <p:spPr>
          <a:xfrm>
            <a:off x="2786525" y="180050"/>
            <a:ext cx="6143450" cy="4327925"/>
          </a:xfrm>
          <a:prstGeom prst="rect">
            <a:avLst/>
          </a:prstGeom>
          <a:noFill/>
          <a:ln>
            <a:noFill/>
          </a:ln>
        </p:spPr>
      </p:pic>
      <p:sp>
        <p:nvSpPr>
          <p:cNvPr id="171" name="Google Shape;171;p28"/>
          <p:cNvSpPr txBox="1"/>
          <p:nvPr/>
        </p:nvSpPr>
        <p:spPr>
          <a:xfrm>
            <a:off x="3600450" y="4681025"/>
            <a:ext cx="54354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Model schematic: visual spread and cortical spread of the LFP and MUA</a:t>
            </a:r>
            <a:endParaRPr sz="12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FFC">
                <a:alpha val="26666"/>
              </a:srgbClr>
            </a:gs>
            <a:gs pos="100000">
              <a:srgbClr val="E0EFFC"/>
            </a:gs>
          </a:gsLst>
          <a:lin ang="5400000" scaled="0"/>
        </a:gradFill>
      </p:bgPr>
    </p:bg>
    <p:spTree>
      <p:nvGrpSpPr>
        <p:cNvPr id="175" name="Shape 175"/>
        <p:cNvGrpSpPr/>
        <p:nvPr/>
      </p:nvGrpSpPr>
      <p:grpSpPr>
        <a:xfrm>
          <a:off x="0" y="0"/>
          <a:ext cx="0" cy="0"/>
          <a:chOff x="0" y="0"/>
          <a:chExt cx="0" cy="0"/>
        </a:xfrm>
      </p:grpSpPr>
      <p:pic>
        <p:nvPicPr>
          <p:cNvPr id="176" name="Google Shape;176;p2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7" name="Google Shape;177;p29"/>
          <p:cNvSpPr txBox="1"/>
          <p:nvPr/>
        </p:nvSpPr>
        <p:spPr>
          <a:xfrm>
            <a:off x="3688525" y="2896900"/>
            <a:ext cx="18705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29"/>
          <p:cNvPicPr preferRelativeResize="0"/>
          <p:nvPr/>
        </p:nvPicPr>
        <p:blipFill>
          <a:blip r:embed="rId4">
            <a:alphaModFix/>
          </a:blip>
          <a:stretch>
            <a:fillRect/>
          </a:stretch>
        </p:blipFill>
        <p:spPr>
          <a:xfrm>
            <a:off x="3602325" y="2748475"/>
            <a:ext cx="2200275" cy="590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0"/>
          <p:cNvPicPr preferRelativeResize="0"/>
          <p:nvPr/>
        </p:nvPicPr>
        <p:blipFill>
          <a:blip r:embed="rId3">
            <a:alphaModFix/>
          </a:blip>
          <a:stretch>
            <a:fillRect/>
          </a:stretch>
        </p:blipFill>
        <p:spPr>
          <a:xfrm>
            <a:off x="0" y="-7797"/>
            <a:ext cx="9143999" cy="5151298"/>
          </a:xfrm>
          <a:prstGeom prst="rect">
            <a:avLst/>
          </a:prstGeom>
          <a:noFill/>
          <a:ln>
            <a:noFill/>
          </a:ln>
        </p:spPr>
      </p:pic>
      <p:sp>
        <p:nvSpPr>
          <p:cNvPr id="184" name="Google Shape;184;p30"/>
          <p:cNvSpPr txBox="1"/>
          <p:nvPr/>
        </p:nvSpPr>
        <p:spPr>
          <a:xfrm>
            <a:off x="589375" y="591550"/>
            <a:ext cx="7698900" cy="935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We recorded both spike activity (MUA) and field potential (LFP) with a Thomas multielectrode system in macaque V1. Data were taken from 338 recording sites in four monkeys.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185" name="Google Shape;185;p30"/>
          <p:cNvPicPr preferRelativeResize="0"/>
          <p:nvPr/>
        </p:nvPicPr>
        <p:blipFill>
          <a:blip r:embed="rId4">
            <a:alphaModFix/>
          </a:blip>
          <a:stretch>
            <a:fillRect/>
          </a:stretch>
        </p:blipFill>
        <p:spPr>
          <a:xfrm>
            <a:off x="4974500" y="1602789"/>
            <a:ext cx="3727050" cy="3186185"/>
          </a:xfrm>
          <a:prstGeom prst="rect">
            <a:avLst/>
          </a:prstGeom>
          <a:noFill/>
          <a:ln>
            <a:noFill/>
          </a:ln>
        </p:spPr>
      </p:pic>
      <p:pic>
        <p:nvPicPr>
          <p:cNvPr id="186" name="Google Shape;186;p30"/>
          <p:cNvPicPr preferRelativeResize="0"/>
          <p:nvPr/>
        </p:nvPicPr>
        <p:blipFill>
          <a:blip r:embed="rId5">
            <a:alphaModFix/>
          </a:blip>
          <a:stretch>
            <a:fillRect/>
          </a:stretch>
        </p:blipFill>
        <p:spPr>
          <a:xfrm>
            <a:off x="4419275" y="1526650"/>
            <a:ext cx="609600" cy="3338475"/>
          </a:xfrm>
          <a:prstGeom prst="rect">
            <a:avLst/>
          </a:prstGeom>
          <a:noFill/>
          <a:ln>
            <a:noFill/>
          </a:ln>
        </p:spPr>
      </p:pic>
      <p:sp>
        <p:nvSpPr>
          <p:cNvPr id="187" name="Google Shape;187;p30"/>
          <p:cNvSpPr txBox="1"/>
          <p:nvPr/>
        </p:nvSpPr>
        <p:spPr>
          <a:xfrm>
            <a:off x="317675" y="2571750"/>
            <a:ext cx="4101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This graph </a:t>
            </a:r>
            <a:r>
              <a:rPr lang="en">
                <a:latin typeface="Times New Roman"/>
                <a:ea typeface="Times New Roman"/>
                <a:cs typeface="Times New Roman"/>
                <a:sym typeface="Times New Roman"/>
              </a:rPr>
              <a:t>establishes that in V1 cortex visual spatial summation by the LFP signal is very similar to that of the spike activity recorded on the same microelectrode i.e. MUA and LFP are highly correlated.</a:t>
            </a:r>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1"/>
          <p:cNvPicPr preferRelativeResize="0"/>
          <p:nvPr/>
        </p:nvPicPr>
        <p:blipFill>
          <a:blip r:embed="rId3">
            <a:alphaModFix/>
          </a:blip>
          <a:stretch>
            <a:fillRect/>
          </a:stretch>
        </p:blipFill>
        <p:spPr>
          <a:xfrm>
            <a:off x="0" y="-7797"/>
            <a:ext cx="9143999" cy="5151298"/>
          </a:xfrm>
          <a:prstGeom prst="rect">
            <a:avLst/>
          </a:prstGeom>
          <a:noFill/>
          <a:ln>
            <a:noFill/>
          </a:ln>
        </p:spPr>
      </p:pic>
      <p:pic>
        <p:nvPicPr>
          <p:cNvPr id="193" name="Google Shape;193;p31"/>
          <p:cNvPicPr preferRelativeResize="0"/>
          <p:nvPr/>
        </p:nvPicPr>
        <p:blipFill>
          <a:blip r:embed="rId4">
            <a:alphaModFix/>
          </a:blip>
          <a:stretch>
            <a:fillRect/>
          </a:stretch>
        </p:blipFill>
        <p:spPr>
          <a:xfrm>
            <a:off x="310738" y="971550"/>
            <a:ext cx="3781425" cy="3200400"/>
          </a:xfrm>
          <a:prstGeom prst="rect">
            <a:avLst/>
          </a:prstGeom>
          <a:noFill/>
          <a:ln>
            <a:noFill/>
          </a:ln>
        </p:spPr>
      </p:pic>
      <p:pic>
        <p:nvPicPr>
          <p:cNvPr id="194" name="Google Shape;194;p31"/>
          <p:cNvPicPr preferRelativeResize="0"/>
          <p:nvPr/>
        </p:nvPicPr>
        <p:blipFill>
          <a:blip r:embed="rId5">
            <a:alphaModFix/>
          </a:blip>
          <a:stretch>
            <a:fillRect/>
          </a:stretch>
        </p:blipFill>
        <p:spPr>
          <a:xfrm rot="10800000">
            <a:off x="4092175" y="1071525"/>
            <a:ext cx="609600" cy="2434325"/>
          </a:xfrm>
          <a:prstGeom prst="rect">
            <a:avLst/>
          </a:prstGeom>
          <a:noFill/>
          <a:ln>
            <a:noFill/>
          </a:ln>
        </p:spPr>
      </p:pic>
      <p:sp>
        <p:nvSpPr>
          <p:cNvPr id="195" name="Google Shape;195;p31"/>
          <p:cNvSpPr txBox="1"/>
          <p:nvPr/>
        </p:nvSpPr>
        <p:spPr>
          <a:xfrm>
            <a:off x="4701775" y="1678975"/>
            <a:ext cx="4075800" cy="15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The visual spreads of LFP and MUA depended on the cortical layer in which they were recorded. Consistent with the previous graph, the dependence of visual spread on laminar location was very similar for the LFP and MUA.</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2"/>
          <p:cNvPicPr preferRelativeResize="0"/>
          <p:nvPr/>
        </p:nvPicPr>
        <p:blipFill>
          <a:blip r:embed="rId3">
            <a:alphaModFix/>
          </a:blip>
          <a:stretch>
            <a:fillRect/>
          </a:stretch>
        </p:blipFill>
        <p:spPr>
          <a:xfrm>
            <a:off x="0" y="-7797"/>
            <a:ext cx="9143999" cy="5151298"/>
          </a:xfrm>
          <a:prstGeom prst="rect">
            <a:avLst/>
          </a:prstGeom>
          <a:noFill/>
          <a:ln>
            <a:noFill/>
          </a:ln>
        </p:spPr>
      </p:pic>
      <p:pic>
        <p:nvPicPr>
          <p:cNvPr id="201" name="Google Shape;201;p32"/>
          <p:cNvPicPr preferRelativeResize="0"/>
          <p:nvPr/>
        </p:nvPicPr>
        <p:blipFill>
          <a:blip r:embed="rId4">
            <a:alphaModFix/>
          </a:blip>
          <a:stretch>
            <a:fillRect/>
          </a:stretch>
        </p:blipFill>
        <p:spPr>
          <a:xfrm>
            <a:off x="342551" y="2308651"/>
            <a:ext cx="3135725" cy="706775"/>
          </a:xfrm>
          <a:prstGeom prst="rect">
            <a:avLst/>
          </a:prstGeom>
          <a:noFill/>
          <a:ln>
            <a:noFill/>
          </a:ln>
        </p:spPr>
      </p:pic>
      <p:pic>
        <p:nvPicPr>
          <p:cNvPr id="202" name="Google Shape;202;p32"/>
          <p:cNvPicPr preferRelativeResize="0"/>
          <p:nvPr/>
        </p:nvPicPr>
        <p:blipFill>
          <a:blip r:embed="rId5">
            <a:alphaModFix/>
          </a:blip>
          <a:stretch>
            <a:fillRect/>
          </a:stretch>
        </p:blipFill>
        <p:spPr>
          <a:xfrm>
            <a:off x="3299425" y="896036"/>
            <a:ext cx="609600" cy="3501500"/>
          </a:xfrm>
          <a:prstGeom prst="rect">
            <a:avLst/>
          </a:prstGeom>
          <a:noFill/>
          <a:ln>
            <a:noFill/>
          </a:ln>
        </p:spPr>
      </p:pic>
      <p:sp>
        <p:nvSpPr>
          <p:cNvPr id="203" name="Google Shape;203;p32"/>
          <p:cNvSpPr txBox="1"/>
          <p:nvPr/>
        </p:nvSpPr>
        <p:spPr>
          <a:xfrm>
            <a:off x="4572000" y="836275"/>
            <a:ext cx="3903900" cy="3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σvLFP and σvMUA is the measured activity from the electrodes. Based on these estimated magnification factors, 𝞂</a:t>
            </a:r>
            <a:r>
              <a:rPr b="1" lang="en">
                <a:solidFill>
                  <a:schemeClr val="dk1"/>
                </a:solidFill>
                <a:latin typeface="Times New Roman"/>
                <a:ea typeface="Times New Roman"/>
                <a:cs typeface="Times New Roman"/>
                <a:sym typeface="Times New Roman"/>
              </a:rPr>
              <a:t>vLFP = 622 ± 142µm</a:t>
            </a:r>
            <a:r>
              <a:rPr lang="en">
                <a:solidFill>
                  <a:schemeClr val="dk1"/>
                </a:solidFill>
                <a:latin typeface="Times New Roman"/>
                <a:ea typeface="Times New Roman"/>
                <a:cs typeface="Times New Roman"/>
                <a:sym typeface="Times New Roman"/>
              </a:rPr>
              <a:t>, 𝞂</a:t>
            </a:r>
            <a:r>
              <a:rPr b="1" lang="en">
                <a:solidFill>
                  <a:schemeClr val="dk1"/>
                </a:solidFill>
                <a:latin typeface="Times New Roman"/>
                <a:ea typeface="Times New Roman"/>
                <a:cs typeface="Times New Roman"/>
                <a:sym typeface="Times New Roman"/>
              </a:rPr>
              <a:t>vMUA = 573 ± 113µm</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They found that varying MUA spread within 30μm to 100μm range had no notable impact on their estimation of Local Field Potential (LFP) cortical spread.</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MF was measured directly with the multi-electrode matrix. For the four monkeys, the magnification factors around the cortical projection of 5° retinal eccentricity were </a:t>
            </a:r>
            <a:r>
              <a:rPr b="1" lang="en">
                <a:solidFill>
                  <a:schemeClr val="dk1"/>
                </a:solidFill>
                <a:latin typeface="Times New Roman"/>
                <a:ea typeface="Times New Roman"/>
                <a:cs typeface="Times New Roman"/>
                <a:sym typeface="Times New Roman"/>
              </a:rPr>
              <a:t>2.25–2.5 mm/deg</a:t>
            </a:r>
            <a:r>
              <a:rPr lang="e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p:txBody>
      </p:sp>
      <p:pic>
        <p:nvPicPr>
          <p:cNvPr id="204" name="Google Shape;204;p32"/>
          <p:cNvPicPr preferRelativeResize="0"/>
          <p:nvPr/>
        </p:nvPicPr>
        <p:blipFill>
          <a:blip r:embed="rId6">
            <a:alphaModFix/>
          </a:blip>
          <a:stretch>
            <a:fillRect/>
          </a:stretch>
        </p:blipFill>
        <p:spPr>
          <a:xfrm>
            <a:off x="3940463" y="836263"/>
            <a:ext cx="600075" cy="657225"/>
          </a:xfrm>
          <a:prstGeom prst="rect">
            <a:avLst/>
          </a:prstGeom>
          <a:noFill/>
          <a:ln>
            <a:noFill/>
          </a:ln>
        </p:spPr>
      </p:pic>
      <p:pic>
        <p:nvPicPr>
          <p:cNvPr id="205" name="Google Shape;205;p32"/>
          <p:cNvPicPr preferRelativeResize="0"/>
          <p:nvPr/>
        </p:nvPicPr>
        <p:blipFill>
          <a:blip r:embed="rId7">
            <a:alphaModFix/>
          </a:blip>
          <a:stretch>
            <a:fillRect/>
          </a:stretch>
        </p:blipFill>
        <p:spPr>
          <a:xfrm>
            <a:off x="3952863" y="2158525"/>
            <a:ext cx="619125" cy="609600"/>
          </a:xfrm>
          <a:prstGeom prst="rect">
            <a:avLst/>
          </a:prstGeom>
          <a:noFill/>
          <a:ln>
            <a:noFill/>
          </a:ln>
        </p:spPr>
      </p:pic>
      <p:pic>
        <p:nvPicPr>
          <p:cNvPr id="206" name="Google Shape;206;p32"/>
          <p:cNvPicPr preferRelativeResize="0"/>
          <p:nvPr/>
        </p:nvPicPr>
        <p:blipFill>
          <a:blip r:embed="rId8">
            <a:alphaModFix/>
          </a:blip>
          <a:stretch>
            <a:fillRect/>
          </a:stretch>
        </p:blipFill>
        <p:spPr>
          <a:xfrm>
            <a:off x="3952875" y="3570250"/>
            <a:ext cx="704850" cy="647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3"/>
          <p:cNvPicPr preferRelativeResize="0"/>
          <p:nvPr/>
        </p:nvPicPr>
        <p:blipFill>
          <a:blip r:embed="rId3">
            <a:alphaModFix/>
          </a:blip>
          <a:stretch>
            <a:fillRect/>
          </a:stretch>
        </p:blipFill>
        <p:spPr>
          <a:xfrm>
            <a:off x="0" y="-7797"/>
            <a:ext cx="9143999" cy="5151298"/>
          </a:xfrm>
          <a:prstGeom prst="rect">
            <a:avLst/>
          </a:prstGeom>
          <a:noFill/>
          <a:ln>
            <a:noFill/>
          </a:ln>
        </p:spPr>
      </p:pic>
      <p:pic>
        <p:nvPicPr>
          <p:cNvPr id="212" name="Google Shape;212;p33"/>
          <p:cNvPicPr preferRelativeResize="0"/>
          <p:nvPr/>
        </p:nvPicPr>
        <p:blipFill>
          <a:blip r:embed="rId4">
            <a:alphaModFix/>
          </a:blip>
          <a:stretch>
            <a:fillRect/>
          </a:stretch>
        </p:blipFill>
        <p:spPr>
          <a:xfrm>
            <a:off x="791475" y="928650"/>
            <a:ext cx="3581400" cy="3729850"/>
          </a:xfrm>
          <a:prstGeom prst="rect">
            <a:avLst/>
          </a:prstGeom>
          <a:noFill/>
          <a:ln>
            <a:noFill/>
          </a:ln>
        </p:spPr>
      </p:pic>
      <p:pic>
        <p:nvPicPr>
          <p:cNvPr id="213" name="Google Shape;213;p33"/>
          <p:cNvPicPr preferRelativeResize="0"/>
          <p:nvPr/>
        </p:nvPicPr>
        <p:blipFill>
          <a:blip r:embed="rId5">
            <a:alphaModFix/>
          </a:blip>
          <a:stretch>
            <a:fillRect/>
          </a:stretch>
        </p:blipFill>
        <p:spPr>
          <a:xfrm rot="10800000">
            <a:off x="4092175" y="667674"/>
            <a:ext cx="609600" cy="4066951"/>
          </a:xfrm>
          <a:prstGeom prst="rect">
            <a:avLst/>
          </a:prstGeom>
          <a:noFill/>
          <a:ln>
            <a:noFill/>
          </a:ln>
        </p:spPr>
      </p:pic>
      <p:pic>
        <p:nvPicPr>
          <p:cNvPr id="214" name="Google Shape;214;p33"/>
          <p:cNvPicPr preferRelativeResize="0"/>
          <p:nvPr/>
        </p:nvPicPr>
        <p:blipFill>
          <a:blip r:embed="rId6">
            <a:alphaModFix/>
          </a:blip>
          <a:stretch>
            <a:fillRect/>
          </a:stretch>
        </p:blipFill>
        <p:spPr>
          <a:xfrm>
            <a:off x="4813213" y="688288"/>
            <a:ext cx="600075" cy="657225"/>
          </a:xfrm>
          <a:prstGeom prst="rect">
            <a:avLst/>
          </a:prstGeom>
          <a:noFill/>
          <a:ln>
            <a:noFill/>
          </a:ln>
        </p:spPr>
      </p:pic>
      <p:pic>
        <p:nvPicPr>
          <p:cNvPr id="215" name="Google Shape;215;p33"/>
          <p:cNvPicPr preferRelativeResize="0"/>
          <p:nvPr/>
        </p:nvPicPr>
        <p:blipFill>
          <a:blip r:embed="rId7">
            <a:alphaModFix/>
          </a:blip>
          <a:stretch>
            <a:fillRect/>
          </a:stretch>
        </p:blipFill>
        <p:spPr>
          <a:xfrm>
            <a:off x="4837088" y="1850750"/>
            <a:ext cx="619125" cy="609600"/>
          </a:xfrm>
          <a:prstGeom prst="rect">
            <a:avLst/>
          </a:prstGeom>
          <a:noFill/>
          <a:ln>
            <a:noFill/>
          </a:ln>
        </p:spPr>
      </p:pic>
      <p:sp>
        <p:nvSpPr>
          <p:cNvPr id="216" name="Google Shape;216;p33"/>
          <p:cNvSpPr txBox="1"/>
          <p:nvPr/>
        </p:nvSpPr>
        <p:spPr>
          <a:xfrm>
            <a:off x="5591525" y="734125"/>
            <a:ext cx="3148200" cy="12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The small value (250</a:t>
            </a:r>
            <a:r>
              <a:rPr lang="en" sz="1300">
                <a:solidFill>
                  <a:schemeClr val="dk1"/>
                </a:solidFill>
                <a:latin typeface="Times New Roman"/>
                <a:ea typeface="Times New Roman"/>
                <a:cs typeface="Times New Roman"/>
                <a:sym typeface="Times New Roman"/>
              </a:rPr>
              <a:t>μm </a:t>
            </a:r>
            <a:r>
              <a:rPr lang="en" sz="1300">
                <a:latin typeface="Times New Roman"/>
                <a:ea typeface="Times New Roman"/>
                <a:cs typeface="Times New Roman"/>
                <a:sym typeface="Times New Roman"/>
              </a:rPr>
              <a:t>) of the mean cortical spread of the LFP across all cortical layers.</a:t>
            </a:r>
            <a:endParaRPr sz="1300">
              <a:latin typeface="Times New Roman"/>
              <a:ea typeface="Times New Roman"/>
              <a:cs typeface="Times New Roman"/>
              <a:sym typeface="Times New Roman"/>
            </a:endParaRPr>
          </a:p>
        </p:txBody>
      </p:sp>
      <p:sp>
        <p:nvSpPr>
          <p:cNvPr id="217" name="Google Shape;217;p33"/>
          <p:cNvSpPr txBox="1"/>
          <p:nvPr/>
        </p:nvSpPr>
        <p:spPr>
          <a:xfrm>
            <a:off x="5591525" y="1864900"/>
            <a:ext cx="3148200" cy="8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Laminar variation of LFP cortical spread between layer 4B and layer 2/3. </a:t>
            </a:r>
            <a:endParaRPr sz="1300">
              <a:latin typeface="Times New Roman"/>
              <a:ea typeface="Times New Roman"/>
              <a:cs typeface="Times New Roman"/>
              <a:sym typeface="Times New Roman"/>
            </a:endParaRPr>
          </a:p>
        </p:txBody>
      </p:sp>
      <p:pic>
        <p:nvPicPr>
          <p:cNvPr id="218" name="Google Shape;218;p33"/>
          <p:cNvPicPr preferRelativeResize="0"/>
          <p:nvPr/>
        </p:nvPicPr>
        <p:blipFill>
          <a:blip r:embed="rId8">
            <a:alphaModFix/>
          </a:blip>
          <a:stretch>
            <a:fillRect/>
          </a:stretch>
        </p:blipFill>
        <p:spPr>
          <a:xfrm>
            <a:off x="4794225" y="2965575"/>
            <a:ext cx="704850" cy="647700"/>
          </a:xfrm>
          <a:prstGeom prst="rect">
            <a:avLst/>
          </a:prstGeom>
          <a:noFill/>
          <a:ln>
            <a:noFill/>
          </a:ln>
        </p:spPr>
      </p:pic>
      <p:sp>
        <p:nvSpPr>
          <p:cNvPr id="219" name="Google Shape;219;p33"/>
          <p:cNvSpPr txBox="1"/>
          <p:nvPr/>
        </p:nvSpPr>
        <p:spPr>
          <a:xfrm>
            <a:off x="5591525" y="3027450"/>
            <a:ext cx="3148200" cy="10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The relatively small value of cortical spread is one important reason why the visual spreads of MUA and LFP are so similar.</a:t>
            </a:r>
            <a:endParaRPr sz="13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6"/>
          <p:cNvPicPr preferRelativeResize="0"/>
          <p:nvPr/>
        </p:nvPicPr>
        <p:blipFill>
          <a:blip r:embed="rId3">
            <a:alphaModFix/>
          </a:blip>
          <a:stretch>
            <a:fillRect/>
          </a:stretch>
        </p:blipFill>
        <p:spPr>
          <a:xfrm>
            <a:off x="0" y="0"/>
            <a:ext cx="9144001" cy="5143500"/>
          </a:xfrm>
          <a:prstGeom prst="rect">
            <a:avLst/>
          </a:prstGeom>
          <a:noFill/>
          <a:ln>
            <a:noFill/>
          </a:ln>
        </p:spPr>
      </p:pic>
      <p:sp>
        <p:nvSpPr>
          <p:cNvPr id="63" name="Google Shape;63;p16"/>
          <p:cNvSpPr txBox="1"/>
          <p:nvPr/>
        </p:nvSpPr>
        <p:spPr>
          <a:xfrm>
            <a:off x="2220525" y="689425"/>
            <a:ext cx="42084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Courier New"/>
                <a:ea typeface="Courier New"/>
                <a:cs typeface="Courier New"/>
                <a:sym typeface="Courier New"/>
              </a:rPr>
              <a:t>GROUP-2</a:t>
            </a:r>
            <a:endParaRPr b="1" sz="2000">
              <a:latin typeface="Courier New"/>
              <a:ea typeface="Courier New"/>
              <a:cs typeface="Courier New"/>
              <a:sym typeface="Courier New"/>
            </a:endParaRPr>
          </a:p>
        </p:txBody>
      </p:sp>
      <p:graphicFrame>
        <p:nvGraphicFramePr>
          <p:cNvPr id="64" name="Google Shape;64;p16"/>
          <p:cNvGraphicFramePr/>
          <p:nvPr/>
        </p:nvGraphicFramePr>
        <p:xfrm>
          <a:off x="2220525" y="1449825"/>
          <a:ext cx="3000000" cy="3000000"/>
        </p:xfrm>
        <a:graphic>
          <a:graphicData uri="http://schemas.openxmlformats.org/drawingml/2006/table">
            <a:tbl>
              <a:tblPr>
                <a:noFill/>
                <a:tableStyleId>{54395D50-57A1-4A65-A997-3BE7130E9DAA}</a:tableStyleId>
              </a:tblPr>
              <a:tblGrid>
                <a:gridCol w="2787625"/>
                <a:gridCol w="2787625"/>
              </a:tblGrid>
              <a:tr h="661000">
                <a:tc>
                  <a:txBody>
                    <a:bodyPr/>
                    <a:lstStyle/>
                    <a:p>
                      <a:pPr indent="0" lvl="0" marL="0" rtl="0" algn="l">
                        <a:spcBef>
                          <a:spcPts val="0"/>
                        </a:spcBef>
                        <a:spcAft>
                          <a:spcPts val="0"/>
                        </a:spcAft>
                        <a:buNone/>
                      </a:pPr>
                      <a:r>
                        <a:rPr lang="en" sz="1600">
                          <a:latin typeface="Times New Roman"/>
                          <a:ea typeface="Times New Roman"/>
                          <a:cs typeface="Times New Roman"/>
                          <a:sym typeface="Times New Roman"/>
                        </a:rPr>
                        <a:t>HARSHIT SAMAR</a:t>
                      </a:r>
                      <a:endParaRPr sz="16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600">
                          <a:latin typeface="Times New Roman"/>
                          <a:ea typeface="Times New Roman"/>
                          <a:cs typeface="Times New Roman"/>
                          <a:sym typeface="Times New Roman"/>
                        </a:rPr>
                        <a:t>2020A7PS0964G</a:t>
                      </a:r>
                      <a:endParaRPr sz="1600">
                        <a:latin typeface="Times New Roman"/>
                        <a:ea typeface="Times New Roman"/>
                        <a:cs typeface="Times New Roman"/>
                        <a:sym typeface="Times New Roman"/>
                      </a:endParaRPr>
                    </a:p>
                  </a:txBody>
                  <a:tcPr marT="91425" marB="91425" marR="91425" marL="91425"/>
                </a:tc>
              </a:tr>
              <a:tr h="661000">
                <a:tc>
                  <a:txBody>
                    <a:bodyPr/>
                    <a:lstStyle/>
                    <a:p>
                      <a:pPr indent="0" lvl="0" marL="0" rtl="0" algn="l">
                        <a:spcBef>
                          <a:spcPts val="0"/>
                        </a:spcBef>
                        <a:spcAft>
                          <a:spcPts val="0"/>
                        </a:spcAft>
                        <a:buNone/>
                      </a:pPr>
                      <a:r>
                        <a:rPr lang="en" sz="1600">
                          <a:latin typeface="Times New Roman"/>
                          <a:ea typeface="Times New Roman"/>
                          <a:cs typeface="Times New Roman"/>
                          <a:sym typeface="Times New Roman"/>
                        </a:rPr>
                        <a:t>ANUSHEEL SOLANKI</a:t>
                      </a:r>
                      <a:endParaRPr sz="16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600">
                          <a:latin typeface="Times New Roman"/>
                          <a:ea typeface="Times New Roman"/>
                          <a:cs typeface="Times New Roman"/>
                          <a:sym typeface="Times New Roman"/>
                        </a:rPr>
                        <a:t>2020B3A70541G</a:t>
                      </a:r>
                      <a:endParaRPr sz="1600">
                        <a:latin typeface="Times New Roman"/>
                        <a:ea typeface="Times New Roman"/>
                        <a:cs typeface="Times New Roman"/>
                        <a:sym typeface="Times New Roman"/>
                      </a:endParaRPr>
                    </a:p>
                  </a:txBody>
                  <a:tcPr marT="91425" marB="91425" marR="91425" marL="91425"/>
                </a:tc>
              </a:tr>
              <a:tr h="661000">
                <a:tc>
                  <a:txBody>
                    <a:bodyPr/>
                    <a:lstStyle/>
                    <a:p>
                      <a:pPr indent="0" lvl="0" marL="0" rtl="0" algn="l">
                        <a:spcBef>
                          <a:spcPts val="0"/>
                        </a:spcBef>
                        <a:spcAft>
                          <a:spcPts val="0"/>
                        </a:spcAft>
                        <a:buNone/>
                      </a:pPr>
                      <a:r>
                        <a:rPr lang="en" sz="1600">
                          <a:latin typeface="Times"/>
                          <a:ea typeface="Times"/>
                          <a:cs typeface="Times"/>
                          <a:sym typeface="Times"/>
                        </a:rPr>
                        <a:t>ASHRAY KASHYAP</a:t>
                      </a:r>
                      <a:endParaRPr sz="1600">
                        <a:latin typeface="Times"/>
                        <a:ea typeface="Times"/>
                        <a:cs typeface="Times"/>
                        <a:sym typeface="Times"/>
                      </a:endParaRPr>
                    </a:p>
                  </a:txBody>
                  <a:tcPr marT="91425" marB="91425" marR="91425" marL="91425"/>
                </a:tc>
                <a:tc>
                  <a:txBody>
                    <a:bodyPr/>
                    <a:lstStyle/>
                    <a:p>
                      <a:pPr indent="0" lvl="0" marL="0" rtl="0" algn="l">
                        <a:spcBef>
                          <a:spcPts val="0"/>
                        </a:spcBef>
                        <a:spcAft>
                          <a:spcPts val="0"/>
                        </a:spcAft>
                        <a:buNone/>
                      </a:pPr>
                      <a:r>
                        <a:rPr lang="en" sz="1600">
                          <a:latin typeface="Times"/>
                          <a:ea typeface="Times"/>
                          <a:cs typeface="Times"/>
                          <a:sym typeface="Times"/>
                        </a:rPr>
                        <a:t>2020B3A70494G</a:t>
                      </a:r>
                      <a:endParaRPr sz="1600">
                        <a:latin typeface="Times"/>
                        <a:ea typeface="Times"/>
                        <a:cs typeface="Times"/>
                        <a:sym typeface="Times"/>
                      </a:endParaRPr>
                    </a:p>
                  </a:txBody>
                  <a:tcPr marT="91425" marB="91425" marR="91425" marL="91425"/>
                </a:tc>
              </a:tr>
              <a:tr h="661000">
                <a:tc>
                  <a:txBody>
                    <a:bodyPr/>
                    <a:lstStyle/>
                    <a:p>
                      <a:pPr indent="0" lvl="0" marL="0" rtl="0" algn="l">
                        <a:spcBef>
                          <a:spcPts val="0"/>
                        </a:spcBef>
                        <a:spcAft>
                          <a:spcPts val="0"/>
                        </a:spcAft>
                        <a:buNone/>
                      </a:pPr>
                      <a:r>
                        <a:rPr lang="en" sz="1600">
                          <a:latin typeface="Times"/>
                          <a:ea typeface="Times"/>
                          <a:cs typeface="Times"/>
                          <a:sym typeface="Times"/>
                        </a:rPr>
                        <a:t>MUHAMMED JIBRAN</a:t>
                      </a:r>
                      <a:endParaRPr sz="1600">
                        <a:latin typeface="Times"/>
                        <a:ea typeface="Times"/>
                        <a:cs typeface="Times"/>
                        <a:sym typeface="Times"/>
                      </a:endParaRPr>
                    </a:p>
                  </a:txBody>
                  <a:tcPr marT="91425" marB="91425" marR="91425" marL="91425"/>
                </a:tc>
                <a:tc>
                  <a:txBody>
                    <a:bodyPr/>
                    <a:lstStyle/>
                    <a:p>
                      <a:pPr indent="0" lvl="0" marL="0" rtl="0" algn="l">
                        <a:spcBef>
                          <a:spcPts val="0"/>
                        </a:spcBef>
                        <a:spcAft>
                          <a:spcPts val="0"/>
                        </a:spcAft>
                        <a:buNone/>
                      </a:pPr>
                      <a:r>
                        <a:rPr lang="en" sz="1600">
                          <a:latin typeface="Times"/>
                          <a:ea typeface="Times"/>
                          <a:cs typeface="Times"/>
                          <a:sym typeface="Times"/>
                        </a:rPr>
                        <a:t>2020B3A70367G</a:t>
                      </a:r>
                      <a:endParaRPr sz="1600">
                        <a:latin typeface="Times"/>
                        <a:ea typeface="Times"/>
                        <a:cs typeface="Times"/>
                        <a:sym typeface="Times"/>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FFC">
                <a:alpha val="26666"/>
              </a:srgbClr>
            </a:gs>
            <a:gs pos="100000">
              <a:srgbClr val="E0EFFC"/>
            </a:gs>
          </a:gsLst>
          <a:lin ang="5400000" scaled="0"/>
        </a:gradFill>
      </p:bgPr>
    </p:bg>
    <p:spTree>
      <p:nvGrpSpPr>
        <p:cNvPr id="223" name="Shape 223"/>
        <p:cNvGrpSpPr/>
        <p:nvPr/>
      </p:nvGrpSpPr>
      <p:grpSpPr>
        <a:xfrm>
          <a:off x="0" y="0"/>
          <a:ext cx="0" cy="0"/>
          <a:chOff x="0" y="0"/>
          <a:chExt cx="0" cy="0"/>
        </a:xfrm>
      </p:grpSpPr>
      <p:pic>
        <p:nvPicPr>
          <p:cNvPr id="224" name="Google Shape;224;p3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5"/>
          <p:cNvPicPr preferRelativeResize="0"/>
          <p:nvPr/>
        </p:nvPicPr>
        <p:blipFill>
          <a:blip r:embed="rId3">
            <a:alphaModFix/>
          </a:blip>
          <a:stretch>
            <a:fillRect/>
          </a:stretch>
        </p:blipFill>
        <p:spPr>
          <a:xfrm>
            <a:off x="0" y="-7797"/>
            <a:ext cx="9143999" cy="5151298"/>
          </a:xfrm>
          <a:prstGeom prst="rect">
            <a:avLst/>
          </a:prstGeom>
          <a:noFill/>
          <a:ln>
            <a:noFill/>
          </a:ln>
        </p:spPr>
      </p:pic>
      <p:pic>
        <p:nvPicPr>
          <p:cNvPr id="230" name="Google Shape;230;p35"/>
          <p:cNvPicPr preferRelativeResize="0"/>
          <p:nvPr/>
        </p:nvPicPr>
        <p:blipFill>
          <a:blip r:embed="rId4">
            <a:alphaModFix/>
          </a:blip>
          <a:stretch>
            <a:fillRect/>
          </a:stretch>
        </p:blipFill>
        <p:spPr>
          <a:xfrm>
            <a:off x="503013" y="1042663"/>
            <a:ext cx="600075" cy="657225"/>
          </a:xfrm>
          <a:prstGeom prst="rect">
            <a:avLst/>
          </a:prstGeom>
          <a:noFill/>
          <a:ln>
            <a:noFill/>
          </a:ln>
        </p:spPr>
      </p:pic>
      <p:pic>
        <p:nvPicPr>
          <p:cNvPr id="231" name="Google Shape;231;p35"/>
          <p:cNvPicPr preferRelativeResize="0"/>
          <p:nvPr/>
        </p:nvPicPr>
        <p:blipFill>
          <a:blip r:embed="rId5">
            <a:alphaModFix/>
          </a:blip>
          <a:stretch>
            <a:fillRect/>
          </a:stretch>
        </p:blipFill>
        <p:spPr>
          <a:xfrm>
            <a:off x="484013" y="2266950"/>
            <a:ext cx="619125" cy="609600"/>
          </a:xfrm>
          <a:prstGeom prst="rect">
            <a:avLst/>
          </a:prstGeom>
          <a:noFill/>
          <a:ln>
            <a:noFill/>
          </a:ln>
        </p:spPr>
      </p:pic>
      <p:pic>
        <p:nvPicPr>
          <p:cNvPr id="232" name="Google Shape;232;p35"/>
          <p:cNvPicPr preferRelativeResize="0"/>
          <p:nvPr/>
        </p:nvPicPr>
        <p:blipFill>
          <a:blip r:embed="rId6">
            <a:alphaModFix/>
          </a:blip>
          <a:stretch>
            <a:fillRect/>
          </a:stretch>
        </p:blipFill>
        <p:spPr>
          <a:xfrm>
            <a:off x="441163" y="3367250"/>
            <a:ext cx="704850" cy="647700"/>
          </a:xfrm>
          <a:prstGeom prst="rect">
            <a:avLst/>
          </a:prstGeom>
          <a:noFill/>
          <a:ln>
            <a:noFill/>
          </a:ln>
        </p:spPr>
      </p:pic>
      <p:sp>
        <p:nvSpPr>
          <p:cNvPr id="233" name="Google Shape;233;p35"/>
          <p:cNvSpPr txBox="1"/>
          <p:nvPr/>
        </p:nvSpPr>
        <p:spPr>
          <a:xfrm>
            <a:off x="1045575" y="1047438"/>
            <a:ext cx="69384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In </a:t>
            </a:r>
            <a:r>
              <a:rPr b="1" lang="en" sz="1300">
                <a:latin typeface="Times New Roman"/>
                <a:ea typeface="Times New Roman"/>
                <a:cs typeface="Times New Roman"/>
                <a:sym typeface="Times New Roman"/>
              </a:rPr>
              <a:t>layer 4B</a:t>
            </a:r>
            <a:r>
              <a:rPr lang="en" sz="1300">
                <a:latin typeface="Times New Roman"/>
                <a:ea typeface="Times New Roman"/>
                <a:cs typeface="Times New Roman"/>
                <a:sym typeface="Times New Roman"/>
              </a:rPr>
              <a:t>, the LFP on average sums from cells within a region </a:t>
            </a:r>
            <a:r>
              <a:rPr b="1" lang="en" sz="1300">
                <a:latin typeface="Times New Roman"/>
                <a:ea typeface="Times New Roman"/>
                <a:cs typeface="Times New Roman"/>
                <a:sym typeface="Times New Roman"/>
              </a:rPr>
              <a:t>150 </a:t>
            </a:r>
            <a:r>
              <a:rPr b="1" lang="en" sz="1300">
                <a:solidFill>
                  <a:schemeClr val="dk1"/>
                </a:solidFill>
                <a:latin typeface="Times New Roman"/>
                <a:ea typeface="Times New Roman"/>
                <a:cs typeface="Times New Roman"/>
                <a:sym typeface="Times New Roman"/>
              </a:rPr>
              <a:t>μ</a:t>
            </a:r>
            <a:r>
              <a:rPr b="1" lang="en" sz="1300">
                <a:latin typeface="Times New Roman"/>
                <a:ea typeface="Times New Roman"/>
                <a:cs typeface="Times New Roman"/>
                <a:sym typeface="Times New Roman"/>
              </a:rPr>
              <a:t>m in radius </a:t>
            </a:r>
            <a:r>
              <a:rPr lang="en" sz="1300">
                <a:latin typeface="Times New Roman"/>
                <a:ea typeface="Times New Roman"/>
                <a:cs typeface="Times New Roman"/>
                <a:sym typeface="Times New Roman"/>
              </a:rPr>
              <a:t>around the recording electrode, while in </a:t>
            </a:r>
            <a:r>
              <a:rPr b="1" lang="en" sz="1300">
                <a:latin typeface="Times New Roman"/>
                <a:ea typeface="Times New Roman"/>
                <a:cs typeface="Times New Roman"/>
                <a:sym typeface="Times New Roman"/>
              </a:rPr>
              <a:t>layer 2/3</a:t>
            </a:r>
            <a:r>
              <a:rPr lang="en" sz="1300">
                <a:latin typeface="Times New Roman"/>
                <a:ea typeface="Times New Roman"/>
                <a:cs typeface="Times New Roman"/>
                <a:sym typeface="Times New Roman"/>
              </a:rPr>
              <a:t>, the extent of LFP signal summation is on </a:t>
            </a:r>
            <a:r>
              <a:rPr b="1" lang="en" sz="1300">
                <a:latin typeface="Times New Roman"/>
                <a:ea typeface="Times New Roman"/>
                <a:cs typeface="Times New Roman"/>
                <a:sym typeface="Times New Roman"/>
              </a:rPr>
              <a:t>average 280 </a:t>
            </a:r>
            <a:r>
              <a:rPr b="1" lang="en" sz="1300">
                <a:solidFill>
                  <a:schemeClr val="dk1"/>
                </a:solidFill>
                <a:latin typeface="Times New Roman"/>
                <a:ea typeface="Times New Roman"/>
                <a:cs typeface="Times New Roman"/>
                <a:sym typeface="Times New Roman"/>
              </a:rPr>
              <a:t>μ</a:t>
            </a:r>
            <a:r>
              <a:rPr b="1" lang="en" sz="1300">
                <a:latin typeface="Times New Roman"/>
                <a:ea typeface="Times New Roman"/>
                <a:cs typeface="Times New Roman"/>
                <a:sym typeface="Times New Roman"/>
              </a:rPr>
              <a:t>m</a:t>
            </a:r>
            <a:endParaRPr b="1" sz="1300">
              <a:latin typeface="Times New Roman"/>
              <a:ea typeface="Times New Roman"/>
              <a:cs typeface="Times New Roman"/>
              <a:sym typeface="Times New Roman"/>
            </a:endParaRPr>
          </a:p>
        </p:txBody>
      </p:sp>
      <p:sp>
        <p:nvSpPr>
          <p:cNvPr id="234" name="Google Shape;234;p35"/>
          <p:cNvSpPr txBox="1"/>
          <p:nvPr/>
        </p:nvSpPr>
        <p:spPr>
          <a:xfrm>
            <a:off x="1045575" y="2261400"/>
            <a:ext cx="66189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Times New Roman"/>
                <a:ea typeface="Times New Roman"/>
                <a:cs typeface="Times New Roman"/>
                <a:sym typeface="Times New Roman"/>
              </a:rPr>
              <a:t>Laminar variation</a:t>
            </a:r>
            <a:r>
              <a:rPr lang="en" sz="1300">
                <a:latin typeface="Times New Roman"/>
                <a:ea typeface="Times New Roman"/>
                <a:cs typeface="Times New Roman"/>
                <a:sym typeface="Times New Roman"/>
              </a:rPr>
              <a:t> in cortical spread for LFP may be due to layer-specific</a:t>
            </a:r>
            <a:r>
              <a:rPr b="1" lang="en" sz="1300">
                <a:latin typeface="Times New Roman"/>
                <a:ea typeface="Times New Roman"/>
                <a:cs typeface="Times New Roman"/>
                <a:sym typeface="Times New Roman"/>
              </a:rPr>
              <a:t> impedance differences in gray matter</a:t>
            </a:r>
            <a:r>
              <a:rPr lang="en" sz="1300">
                <a:latin typeface="Times New Roman"/>
                <a:ea typeface="Times New Roman"/>
                <a:cs typeface="Times New Roman"/>
                <a:sym typeface="Times New Roman"/>
              </a:rPr>
              <a:t>, influenced by unique anatomical properties of each cortical depth.</a:t>
            </a:r>
            <a:endParaRPr sz="1300">
              <a:latin typeface="Times New Roman"/>
              <a:ea typeface="Times New Roman"/>
              <a:cs typeface="Times New Roman"/>
              <a:sym typeface="Times New Roman"/>
            </a:endParaRPr>
          </a:p>
        </p:txBody>
      </p:sp>
      <p:sp>
        <p:nvSpPr>
          <p:cNvPr id="235" name="Google Shape;235;p35"/>
          <p:cNvSpPr txBox="1"/>
          <p:nvPr/>
        </p:nvSpPr>
        <p:spPr>
          <a:xfrm>
            <a:off x="1112625" y="3367250"/>
            <a:ext cx="7040400" cy="9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Results indicated that </a:t>
            </a:r>
            <a:r>
              <a:rPr b="1" lang="en" sz="1300">
                <a:latin typeface="Times New Roman"/>
                <a:ea typeface="Times New Roman"/>
                <a:cs typeface="Times New Roman"/>
                <a:sym typeface="Times New Roman"/>
              </a:rPr>
              <a:t>visual spread of LFP</a:t>
            </a:r>
            <a:r>
              <a:rPr lang="en" sz="1300">
                <a:latin typeface="Times New Roman"/>
                <a:ea typeface="Times New Roman"/>
                <a:cs typeface="Times New Roman"/>
                <a:sym typeface="Times New Roman"/>
              </a:rPr>
              <a:t> varied across cortical layers and strongly correlated with MUA on average. This suggests that LFP can serve as a</a:t>
            </a:r>
            <a:r>
              <a:rPr b="1" lang="en" sz="1300">
                <a:latin typeface="Times New Roman"/>
                <a:ea typeface="Times New Roman"/>
                <a:cs typeface="Times New Roman"/>
                <a:sym typeface="Times New Roman"/>
              </a:rPr>
              <a:t> tool for studying both laminar structure and function.</a:t>
            </a:r>
            <a:endParaRPr b="1" sz="13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0" y="-7797"/>
            <a:ext cx="9143999" cy="5151298"/>
          </a:xfrm>
          <a:prstGeom prst="rect">
            <a:avLst/>
          </a:prstGeom>
          <a:noFill/>
          <a:ln>
            <a:noFill/>
          </a:ln>
        </p:spPr>
      </p:pic>
      <p:sp>
        <p:nvSpPr>
          <p:cNvPr id="241" name="Google Shape;241;p36"/>
          <p:cNvSpPr txBox="1"/>
          <p:nvPr/>
        </p:nvSpPr>
        <p:spPr>
          <a:xfrm>
            <a:off x="1045575" y="1047438"/>
            <a:ext cx="69384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Both</a:t>
            </a:r>
            <a:r>
              <a:rPr b="1" lang="en" sz="1300">
                <a:latin typeface="Times New Roman"/>
                <a:ea typeface="Times New Roman"/>
                <a:cs typeface="Times New Roman"/>
                <a:sym typeface="Times New Roman"/>
              </a:rPr>
              <a:t> LFP and MUA</a:t>
            </a:r>
            <a:r>
              <a:rPr lang="en" sz="1300">
                <a:latin typeface="Times New Roman"/>
                <a:ea typeface="Times New Roman"/>
                <a:cs typeface="Times New Roman"/>
                <a:sym typeface="Times New Roman"/>
              </a:rPr>
              <a:t> signals exhibit similar </a:t>
            </a:r>
            <a:r>
              <a:rPr b="1" lang="en" sz="1300">
                <a:latin typeface="Times New Roman"/>
                <a:ea typeface="Times New Roman"/>
                <a:cs typeface="Times New Roman"/>
                <a:sym typeface="Times New Roman"/>
              </a:rPr>
              <a:t>correlations with the BOLD signal </a:t>
            </a:r>
            <a:r>
              <a:rPr lang="en" sz="1300">
                <a:latin typeface="Times New Roman"/>
                <a:ea typeface="Times New Roman"/>
                <a:cs typeface="Times New Roman"/>
                <a:sym typeface="Times New Roman"/>
              </a:rPr>
              <a:t>due to their strong spatial correspondence.</a:t>
            </a:r>
            <a:endParaRPr b="1" sz="1300">
              <a:latin typeface="Times New Roman"/>
              <a:ea typeface="Times New Roman"/>
              <a:cs typeface="Times New Roman"/>
              <a:sym typeface="Times New Roman"/>
            </a:endParaRPr>
          </a:p>
        </p:txBody>
      </p:sp>
      <p:sp>
        <p:nvSpPr>
          <p:cNvPr id="242" name="Google Shape;242;p36"/>
          <p:cNvSpPr txBox="1"/>
          <p:nvPr/>
        </p:nvSpPr>
        <p:spPr>
          <a:xfrm>
            <a:off x="709125" y="108900"/>
            <a:ext cx="45888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RELATIONSHIP WITH </a:t>
            </a:r>
            <a:r>
              <a:rPr b="1" lang="en" sz="1600" u="sng">
                <a:latin typeface="Times New Roman"/>
                <a:ea typeface="Times New Roman"/>
                <a:cs typeface="Times New Roman"/>
                <a:sym typeface="Times New Roman"/>
              </a:rPr>
              <a:t>BOLD</a:t>
            </a:r>
            <a:r>
              <a:rPr b="1" lang="en" sz="1600">
                <a:latin typeface="Times New Roman"/>
                <a:ea typeface="Times New Roman"/>
                <a:cs typeface="Times New Roman"/>
                <a:sym typeface="Times New Roman"/>
              </a:rPr>
              <a:t> SIGNALS</a:t>
            </a:r>
            <a:endParaRPr b="1" sz="1600">
              <a:latin typeface="Times New Roman"/>
              <a:ea typeface="Times New Roman"/>
              <a:cs typeface="Times New Roman"/>
              <a:sym typeface="Times New Roman"/>
            </a:endParaRPr>
          </a:p>
        </p:txBody>
      </p:sp>
      <p:grpSp>
        <p:nvGrpSpPr>
          <p:cNvPr id="243" name="Google Shape;243;p36"/>
          <p:cNvGrpSpPr/>
          <p:nvPr/>
        </p:nvGrpSpPr>
        <p:grpSpPr>
          <a:xfrm>
            <a:off x="4426716" y="1510250"/>
            <a:ext cx="4046608" cy="3132975"/>
            <a:chOff x="4412616" y="1521150"/>
            <a:chExt cx="4046608" cy="3132975"/>
          </a:xfrm>
        </p:grpSpPr>
        <p:pic>
          <p:nvPicPr>
            <p:cNvPr id="244" name="Google Shape;244;p36"/>
            <p:cNvPicPr preferRelativeResize="0"/>
            <p:nvPr/>
          </p:nvPicPr>
          <p:blipFill>
            <a:blip r:embed="rId4">
              <a:alphaModFix/>
            </a:blip>
            <a:stretch>
              <a:fillRect/>
            </a:stretch>
          </p:blipFill>
          <p:spPr>
            <a:xfrm>
              <a:off x="4412616" y="1521150"/>
              <a:ext cx="4046608" cy="3132975"/>
            </a:xfrm>
            <a:prstGeom prst="rect">
              <a:avLst/>
            </a:prstGeom>
            <a:noFill/>
            <a:ln>
              <a:noFill/>
            </a:ln>
          </p:spPr>
        </p:pic>
        <p:sp>
          <p:nvSpPr>
            <p:cNvPr id="245" name="Google Shape;245;p36"/>
            <p:cNvSpPr/>
            <p:nvPr/>
          </p:nvSpPr>
          <p:spPr>
            <a:xfrm>
              <a:off x="6461450" y="1983450"/>
              <a:ext cx="1109100" cy="16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246" name="Google Shape;246;p36"/>
          <p:cNvPicPr preferRelativeResize="0"/>
          <p:nvPr/>
        </p:nvPicPr>
        <p:blipFill>
          <a:blip r:embed="rId5">
            <a:alphaModFix/>
          </a:blip>
          <a:stretch>
            <a:fillRect/>
          </a:stretch>
        </p:blipFill>
        <p:spPr>
          <a:xfrm flipH="1">
            <a:off x="451525" y="1076863"/>
            <a:ext cx="594050" cy="588875"/>
          </a:xfrm>
          <a:prstGeom prst="rect">
            <a:avLst/>
          </a:prstGeom>
          <a:noFill/>
          <a:ln>
            <a:noFill/>
          </a:ln>
        </p:spPr>
      </p:pic>
      <p:sp>
        <p:nvSpPr>
          <p:cNvPr id="247" name="Google Shape;247;p36"/>
          <p:cNvSpPr txBox="1"/>
          <p:nvPr/>
        </p:nvSpPr>
        <p:spPr>
          <a:xfrm>
            <a:off x="512900" y="2124150"/>
            <a:ext cx="3913800" cy="18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LFPs in V1 cortex not only have good visual spatial resolution, but also the visual spreads of the spatial maps of the LFP are highly correlated, with the spatial maps of neuronal spike activity (MUA).</a:t>
            </a:r>
            <a:endParaRPr sz="13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7"/>
          <p:cNvPicPr preferRelativeResize="0"/>
          <p:nvPr/>
        </p:nvPicPr>
        <p:blipFill>
          <a:blip r:embed="rId3">
            <a:alphaModFix/>
          </a:blip>
          <a:stretch>
            <a:fillRect/>
          </a:stretch>
        </p:blipFill>
        <p:spPr>
          <a:xfrm>
            <a:off x="0" y="152400"/>
            <a:ext cx="9144000" cy="4991099"/>
          </a:xfrm>
          <a:prstGeom prst="rect">
            <a:avLst/>
          </a:prstGeom>
          <a:noFill/>
          <a:ln>
            <a:noFill/>
          </a:ln>
        </p:spPr>
      </p:pic>
      <p:sp>
        <p:nvSpPr>
          <p:cNvPr id="253" name="Google Shape;253;p37"/>
          <p:cNvSpPr txBox="1"/>
          <p:nvPr/>
        </p:nvSpPr>
        <p:spPr>
          <a:xfrm>
            <a:off x="1502825" y="2516300"/>
            <a:ext cx="2631600" cy="14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Times New Roman"/>
                <a:ea typeface="Times New Roman"/>
                <a:cs typeface="Times New Roman"/>
                <a:sym typeface="Times New Roman"/>
              </a:rPr>
              <a:t>Provides a general method to estimate </a:t>
            </a:r>
            <a:r>
              <a:rPr b="1" lang="en" sz="1500">
                <a:solidFill>
                  <a:schemeClr val="dk1"/>
                </a:solidFill>
                <a:latin typeface="Times New Roman"/>
                <a:ea typeface="Times New Roman"/>
                <a:cs typeface="Times New Roman"/>
                <a:sym typeface="Times New Roman"/>
              </a:rPr>
              <a:t>cortical spread of the LFP</a:t>
            </a:r>
            <a:r>
              <a:rPr lang="en" sz="1500">
                <a:solidFill>
                  <a:schemeClr val="dk1"/>
                </a:solidFill>
                <a:latin typeface="Times New Roman"/>
                <a:ea typeface="Times New Roman"/>
                <a:cs typeface="Times New Roman"/>
                <a:sym typeface="Times New Roman"/>
              </a:rPr>
              <a:t> in any cortical area that has a </a:t>
            </a:r>
            <a:r>
              <a:rPr b="1" lang="en" sz="1500">
                <a:solidFill>
                  <a:schemeClr val="dk1"/>
                </a:solidFill>
                <a:latin typeface="Times New Roman"/>
                <a:ea typeface="Times New Roman"/>
                <a:cs typeface="Times New Roman"/>
                <a:sym typeface="Times New Roman"/>
              </a:rPr>
              <a:t>topographic map</a:t>
            </a:r>
            <a:r>
              <a:rPr lang="en" sz="1500">
                <a:solidFill>
                  <a:schemeClr val="dk1"/>
                </a:solidFill>
                <a:latin typeface="Times New Roman"/>
                <a:ea typeface="Times New Roman"/>
                <a:cs typeface="Times New Roman"/>
                <a:sym typeface="Times New Roman"/>
              </a:rPr>
              <a:t>. (using retinotopic map in V1). Also applied to S1 region.</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54" name="Google Shape;254;p37"/>
          <p:cNvSpPr txBox="1"/>
          <p:nvPr/>
        </p:nvSpPr>
        <p:spPr>
          <a:xfrm>
            <a:off x="5708975" y="2516300"/>
            <a:ext cx="26316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Times New Roman"/>
                <a:ea typeface="Times New Roman"/>
                <a:cs typeface="Times New Roman"/>
                <a:sym typeface="Times New Roman"/>
              </a:rPr>
              <a:t>The method could be </a:t>
            </a:r>
            <a:r>
              <a:rPr b="1" lang="en" sz="1500">
                <a:solidFill>
                  <a:schemeClr val="dk1"/>
                </a:solidFill>
                <a:latin typeface="Times New Roman"/>
                <a:ea typeface="Times New Roman"/>
                <a:cs typeface="Times New Roman"/>
                <a:sym typeface="Times New Roman"/>
              </a:rPr>
              <a:t>extended to visual cortex </a:t>
            </a:r>
            <a:r>
              <a:rPr lang="en" sz="1500">
                <a:solidFill>
                  <a:schemeClr val="dk1"/>
                </a:solidFill>
                <a:latin typeface="Times New Roman"/>
                <a:ea typeface="Times New Roman"/>
                <a:cs typeface="Times New Roman"/>
                <a:sym typeface="Times New Roman"/>
              </a:rPr>
              <a:t>where there is a </a:t>
            </a:r>
            <a:r>
              <a:rPr b="1" lang="en" sz="1500">
                <a:solidFill>
                  <a:schemeClr val="dk1"/>
                </a:solidFill>
                <a:latin typeface="Times New Roman"/>
                <a:ea typeface="Times New Roman"/>
                <a:cs typeface="Times New Roman"/>
                <a:sym typeface="Times New Roman"/>
              </a:rPr>
              <a:t>retinotopic map</a:t>
            </a:r>
            <a:r>
              <a:rPr lang="en" sz="1500">
                <a:solidFill>
                  <a:schemeClr val="dk1"/>
                </a:solidFill>
                <a:latin typeface="Times New Roman"/>
                <a:ea typeface="Times New Roman"/>
                <a:cs typeface="Times New Roman"/>
                <a:sym typeface="Times New Roman"/>
              </a:rPr>
              <a:t> but where there are </a:t>
            </a:r>
            <a:r>
              <a:rPr b="1" lang="en" sz="1500">
                <a:solidFill>
                  <a:schemeClr val="dk1"/>
                </a:solidFill>
                <a:latin typeface="Times New Roman"/>
                <a:ea typeface="Times New Roman"/>
                <a:cs typeface="Times New Roman"/>
                <a:sym typeface="Times New Roman"/>
              </a:rPr>
              <a:t>no orientation columns</a:t>
            </a:r>
            <a:r>
              <a:rPr lang="en" sz="1500">
                <a:solidFill>
                  <a:schemeClr val="dk1"/>
                </a:solidFill>
                <a:latin typeface="Times New Roman"/>
                <a:ea typeface="Times New Roman"/>
                <a:cs typeface="Times New Roman"/>
                <a:sym typeface="Times New Roman"/>
              </a:rPr>
              <a:t>.</a:t>
            </a:r>
            <a:endParaRPr sz="1500">
              <a:latin typeface="Times New Roman"/>
              <a:ea typeface="Times New Roman"/>
              <a:cs typeface="Times New Roman"/>
              <a:sym typeface="Times New Roman"/>
            </a:endParaRPr>
          </a:p>
        </p:txBody>
      </p:sp>
      <p:sp>
        <p:nvSpPr>
          <p:cNvPr id="255" name="Google Shape;255;p37"/>
          <p:cNvSpPr txBox="1"/>
          <p:nvPr/>
        </p:nvSpPr>
        <p:spPr>
          <a:xfrm>
            <a:off x="893875" y="102225"/>
            <a:ext cx="6959400" cy="9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latin typeface="Times New Roman"/>
                <a:ea typeface="Times New Roman"/>
                <a:cs typeface="Times New Roman"/>
                <a:sym typeface="Times New Roman"/>
              </a:rPr>
              <a:t>CONCLUSIONS</a:t>
            </a:r>
            <a:endParaRPr b="1" sz="34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8"/>
          <p:cNvPicPr preferRelativeResize="0"/>
          <p:nvPr/>
        </p:nvPicPr>
        <p:blipFill>
          <a:blip r:embed="rId3">
            <a:alphaModFix/>
          </a:blip>
          <a:stretch>
            <a:fillRect/>
          </a:stretch>
        </p:blipFill>
        <p:spPr>
          <a:xfrm>
            <a:off x="152400" y="152400"/>
            <a:ext cx="2524125" cy="1857375"/>
          </a:xfrm>
          <a:prstGeom prst="rect">
            <a:avLst/>
          </a:prstGeom>
          <a:noFill/>
          <a:ln>
            <a:noFill/>
          </a:ln>
        </p:spPr>
      </p:pic>
      <p:pic>
        <p:nvPicPr>
          <p:cNvPr id="261" name="Google Shape;261;p38"/>
          <p:cNvPicPr preferRelativeResize="0"/>
          <p:nvPr/>
        </p:nvPicPr>
        <p:blipFill>
          <a:blip r:embed="rId4">
            <a:alphaModFix/>
          </a:blip>
          <a:stretch>
            <a:fillRect/>
          </a:stretch>
        </p:blipFill>
        <p:spPr>
          <a:xfrm>
            <a:off x="0" y="-7797"/>
            <a:ext cx="9143999" cy="5151298"/>
          </a:xfrm>
          <a:prstGeom prst="rect">
            <a:avLst/>
          </a:prstGeom>
          <a:noFill/>
          <a:ln>
            <a:noFill/>
          </a:ln>
        </p:spPr>
      </p:pic>
      <p:pic>
        <p:nvPicPr>
          <p:cNvPr id="262" name="Google Shape;262;p38"/>
          <p:cNvPicPr preferRelativeResize="0"/>
          <p:nvPr/>
        </p:nvPicPr>
        <p:blipFill>
          <a:blip r:embed="rId3">
            <a:alphaModFix/>
          </a:blip>
          <a:stretch>
            <a:fillRect/>
          </a:stretch>
        </p:blipFill>
        <p:spPr>
          <a:xfrm>
            <a:off x="219650" y="515425"/>
            <a:ext cx="2389039" cy="1857375"/>
          </a:xfrm>
          <a:prstGeom prst="rect">
            <a:avLst/>
          </a:prstGeom>
          <a:noFill/>
          <a:ln>
            <a:noFill/>
          </a:ln>
        </p:spPr>
      </p:pic>
      <p:sp>
        <p:nvSpPr>
          <p:cNvPr id="263" name="Google Shape;263;p38"/>
          <p:cNvSpPr txBox="1"/>
          <p:nvPr/>
        </p:nvSpPr>
        <p:spPr>
          <a:xfrm>
            <a:off x="709125" y="108900"/>
            <a:ext cx="38085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FUTURE SCOPE AND IMPROVEMENTS</a:t>
            </a:r>
            <a:endParaRPr b="1" sz="1500">
              <a:latin typeface="Times New Roman"/>
              <a:ea typeface="Times New Roman"/>
              <a:cs typeface="Times New Roman"/>
              <a:sym typeface="Times New Roman"/>
            </a:endParaRPr>
          </a:p>
        </p:txBody>
      </p:sp>
      <p:sp>
        <p:nvSpPr>
          <p:cNvPr id="264" name="Google Shape;264;p38"/>
          <p:cNvSpPr txBox="1"/>
          <p:nvPr/>
        </p:nvSpPr>
        <p:spPr>
          <a:xfrm>
            <a:off x="3210075" y="776425"/>
            <a:ext cx="5524200" cy="16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u="sng">
                <a:latin typeface="Times New Roman"/>
                <a:ea typeface="Times New Roman"/>
                <a:cs typeface="Times New Roman"/>
                <a:sym typeface="Times New Roman"/>
              </a:rPr>
              <a:t>Current</a:t>
            </a:r>
            <a:r>
              <a:rPr b="1" lang="en">
                <a:latin typeface="Times New Roman"/>
                <a:ea typeface="Times New Roman"/>
                <a:cs typeface="Times New Roman"/>
                <a:sym typeface="Times New Roman"/>
              </a:rPr>
              <a:t>:</a:t>
            </a:r>
            <a:r>
              <a:rPr lang="en">
                <a:latin typeface="Times New Roman"/>
                <a:ea typeface="Times New Roman"/>
                <a:cs typeface="Times New Roman"/>
                <a:sym typeface="Times New Roman"/>
              </a:rPr>
              <a:t> Method for estimating the cortical spread of the LFP, combining experimental measurements with a model of signal summation.</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b="1" i="1" lang="en" u="sng">
                <a:latin typeface="Times New Roman"/>
                <a:ea typeface="Times New Roman"/>
                <a:cs typeface="Times New Roman"/>
                <a:sym typeface="Times New Roman"/>
              </a:rPr>
              <a:t>Improvement</a:t>
            </a:r>
            <a:r>
              <a:rPr b="1" lang="en">
                <a:latin typeface="Times New Roman"/>
                <a:ea typeface="Times New Roman"/>
                <a:cs typeface="Times New Roman"/>
                <a:sym typeface="Times New Roman"/>
              </a:rPr>
              <a:t>:</a:t>
            </a:r>
            <a:r>
              <a:rPr lang="en">
                <a:latin typeface="Times New Roman"/>
                <a:ea typeface="Times New Roman"/>
                <a:cs typeface="Times New Roman"/>
                <a:sym typeface="Times New Roman"/>
              </a:rPr>
              <a:t> Enhance the method by incorporating advanced imaging techniques, to provide higher spatial resolution and </a:t>
            </a:r>
            <a:r>
              <a:rPr b="1" lang="en">
                <a:latin typeface="Times New Roman"/>
                <a:ea typeface="Times New Roman"/>
                <a:cs typeface="Times New Roman"/>
                <a:sym typeface="Times New Roman"/>
              </a:rPr>
              <a:t>more precise mapping of cortical activity.</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65" name="Google Shape;265;p38"/>
          <p:cNvSpPr txBox="1"/>
          <p:nvPr/>
        </p:nvSpPr>
        <p:spPr>
          <a:xfrm>
            <a:off x="3275300" y="2875150"/>
            <a:ext cx="5165400" cy="17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u="sng">
                <a:latin typeface="Times New Roman"/>
                <a:ea typeface="Times New Roman"/>
                <a:cs typeface="Times New Roman"/>
                <a:sym typeface="Times New Roman"/>
              </a:rPr>
              <a:t>Current</a:t>
            </a:r>
            <a:r>
              <a:rPr b="1" lang="en">
                <a:latin typeface="Times New Roman"/>
                <a:ea typeface="Times New Roman"/>
                <a:cs typeface="Times New Roman"/>
                <a:sym typeface="Times New Roman"/>
              </a:rPr>
              <a:t>:</a:t>
            </a:r>
            <a:r>
              <a:rPr lang="en">
                <a:latin typeface="Times New Roman"/>
                <a:ea typeface="Times New Roman"/>
                <a:cs typeface="Times New Roman"/>
                <a:sym typeface="Times New Roman"/>
              </a:rPr>
              <a:t> The paper explores laminar variation in the cortical spread of the LFP across different cortical layers.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b="1" i="1" lang="en" u="sng">
                <a:latin typeface="Times New Roman"/>
                <a:ea typeface="Times New Roman"/>
                <a:cs typeface="Times New Roman"/>
                <a:sym typeface="Times New Roman"/>
              </a:rPr>
              <a:t>Improvement</a:t>
            </a:r>
            <a:r>
              <a:rPr b="1" lang="en">
                <a:latin typeface="Times New Roman"/>
                <a:ea typeface="Times New Roman"/>
                <a:cs typeface="Times New Roman"/>
                <a:sym typeface="Times New Roman"/>
              </a:rPr>
              <a:t>:</a:t>
            </a:r>
            <a:r>
              <a:rPr lang="en">
                <a:latin typeface="Times New Roman"/>
                <a:ea typeface="Times New Roman"/>
                <a:cs typeface="Times New Roman"/>
                <a:sym typeface="Times New Roman"/>
              </a:rPr>
              <a:t> Investigate sources of variability in cortical spread across different experimental conditions, such as variations in stimulus properties, attentional states, or behavioral tasks, to better understand the factors influencing spatial integration in the visual cortex.</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266" name="Google Shape;266;p38"/>
          <p:cNvPicPr preferRelativeResize="0"/>
          <p:nvPr/>
        </p:nvPicPr>
        <p:blipFill>
          <a:blip r:embed="rId5">
            <a:alphaModFix/>
          </a:blip>
          <a:stretch>
            <a:fillRect/>
          </a:stretch>
        </p:blipFill>
        <p:spPr>
          <a:xfrm>
            <a:off x="2676513" y="752463"/>
            <a:ext cx="600075" cy="657225"/>
          </a:xfrm>
          <a:prstGeom prst="rect">
            <a:avLst/>
          </a:prstGeom>
          <a:noFill/>
          <a:ln>
            <a:noFill/>
          </a:ln>
        </p:spPr>
      </p:pic>
      <p:pic>
        <p:nvPicPr>
          <p:cNvPr id="267" name="Google Shape;267;p38"/>
          <p:cNvPicPr preferRelativeResize="0"/>
          <p:nvPr/>
        </p:nvPicPr>
        <p:blipFill>
          <a:blip r:embed="rId6">
            <a:alphaModFix/>
          </a:blip>
          <a:stretch>
            <a:fillRect/>
          </a:stretch>
        </p:blipFill>
        <p:spPr>
          <a:xfrm>
            <a:off x="2666988" y="2875150"/>
            <a:ext cx="619125" cy="60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9"/>
          <p:cNvPicPr preferRelativeResize="0"/>
          <p:nvPr/>
        </p:nvPicPr>
        <p:blipFill>
          <a:blip r:embed="rId3">
            <a:alphaModFix/>
          </a:blip>
          <a:stretch>
            <a:fillRect/>
          </a:stretch>
        </p:blipFill>
        <p:spPr>
          <a:xfrm>
            <a:off x="0" y="0"/>
            <a:ext cx="9107541"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0"/>
          <p:cNvPicPr preferRelativeResize="0"/>
          <p:nvPr/>
        </p:nvPicPr>
        <p:blipFill>
          <a:blip r:embed="rId3">
            <a:alphaModFix/>
          </a:blip>
          <a:stretch>
            <a:fillRect/>
          </a:stretch>
        </p:blipFill>
        <p:spPr>
          <a:xfrm>
            <a:off x="0" y="69600"/>
            <a:ext cx="7342274" cy="4284425"/>
          </a:xfrm>
          <a:prstGeom prst="rect">
            <a:avLst/>
          </a:prstGeom>
          <a:noFill/>
          <a:ln>
            <a:noFill/>
          </a:ln>
        </p:spPr>
      </p:pic>
      <p:sp>
        <p:nvSpPr>
          <p:cNvPr id="278" name="Google Shape;278;p40"/>
          <p:cNvSpPr txBox="1"/>
          <p:nvPr/>
        </p:nvSpPr>
        <p:spPr>
          <a:xfrm>
            <a:off x="2024800" y="566325"/>
            <a:ext cx="6231000" cy="10005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457200" lvl="0" marL="0" rtl="0" algn="l">
              <a:lnSpc>
                <a:spcPct val="200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Xing, D., Yeh, C., &amp; Shapley, R. (2009). Spatial Spread of the Local Field Potential</a:t>
            </a:r>
            <a:r>
              <a:rPr lang="en">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and its Laminar Variation in Visual Cortex. </a:t>
            </a:r>
            <a:r>
              <a:rPr i="1" lang="en">
                <a:solidFill>
                  <a:schemeClr val="dk1"/>
                </a:solidFill>
                <a:latin typeface="Times New Roman"/>
                <a:ea typeface="Times New Roman"/>
                <a:cs typeface="Times New Roman"/>
                <a:sym typeface="Times New Roman"/>
              </a:rPr>
              <a:t>The Journal of Neuroscience</a:t>
            </a:r>
            <a:r>
              <a:rPr lang="en">
                <a:solidFill>
                  <a:schemeClr val="dk1"/>
                </a:solidFill>
                <a:latin typeface="Times New Roman"/>
                <a:ea typeface="Times New Roman"/>
                <a:cs typeface="Times New Roman"/>
                <a:sym typeface="Times New Roman"/>
              </a:rPr>
              <a:t>, </a:t>
            </a:r>
            <a:r>
              <a:rPr i="1" lang="en">
                <a:solidFill>
                  <a:schemeClr val="dk1"/>
                </a:solidFill>
                <a:latin typeface="Times New Roman"/>
                <a:ea typeface="Times New Roman"/>
                <a:cs typeface="Times New Roman"/>
                <a:sym typeface="Times New Roman"/>
              </a:rPr>
              <a:t>29</a:t>
            </a:r>
            <a:r>
              <a:rPr lang="en">
                <a:solidFill>
                  <a:schemeClr val="dk1"/>
                </a:solidFill>
                <a:latin typeface="Times New Roman"/>
                <a:ea typeface="Times New Roman"/>
                <a:cs typeface="Times New Roman"/>
                <a:sym typeface="Times New Roman"/>
              </a:rPr>
              <a:t>(37), 11540–11549. https://doi.org/10.1523/jneurosci.2573-09.2009</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2" name="Shape 282"/>
        <p:cNvGrpSpPr/>
        <p:nvPr/>
      </p:nvGrpSpPr>
      <p:grpSpPr>
        <a:xfrm>
          <a:off x="0" y="0"/>
          <a:ext cx="0" cy="0"/>
          <a:chOff x="0" y="0"/>
          <a:chExt cx="0" cy="0"/>
        </a:xfrm>
      </p:grpSpPr>
      <p:pic>
        <p:nvPicPr>
          <p:cNvPr id="283" name="Google Shape;283;p4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pic>
        <p:nvPicPr>
          <p:cNvPr id="69" name="Google Shape;69;p1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0" name="Google Shape;70;p17"/>
          <p:cNvSpPr txBox="1"/>
          <p:nvPr/>
        </p:nvSpPr>
        <p:spPr>
          <a:xfrm>
            <a:off x="5384900" y="2886025"/>
            <a:ext cx="1827000" cy="402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Times New Roman"/>
                <a:ea typeface="Times New Roman"/>
                <a:cs typeface="Times New Roman"/>
                <a:sym typeface="Times New Roman"/>
              </a:rPr>
              <a:t>Results</a:t>
            </a:r>
            <a:endParaRPr>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71" name="Google Shape;71;p17"/>
          <p:cNvPicPr preferRelativeResize="0"/>
          <p:nvPr/>
        </p:nvPicPr>
        <p:blipFill>
          <a:blip r:embed="rId4">
            <a:alphaModFix/>
          </a:blip>
          <a:stretch>
            <a:fillRect/>
          </a:stretch>
        </p:blipFill>
        <p:spPr>
          <a:xfrm>
            <a:off x="4728150" y="3702425"/>
            <a:ext cx="656750" cy="640732"/>
          </a:xfrm>
          <a:prstGeom prst="rect">
            <a:avLst/>
          </a:prstGeom>
          <a:noFill/>
          <a:ln>
            <a:noFill/>
          </a:ln>
        </p:spPr>
      </p:pic>
      <p:sp>
        <p:nvSpPr>
          <p:cNvPr id="72" name="Google Shape;72;p17"/>
          <p:cNvSpPr txBox="1"/>
          <p:nvPr/>
        </p:nvSpPr>
        <p:spPr>
          <a:xfrm>
            <a:off x="5384900" y="3821641"/>
            <a:ext cx="18270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434343"/>
                </a:solidFill>
                <a:latin typeface="Times New Roman"/>
                <a:ea typeface="Times New Roman"/>
                <a:cs typeface="Times New Roman"/>
                <a:sym typeface="Times New Roman"/>
              </a:rPr>
              <a:t>References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FFC">
                <a:alpha val="26666"/>
              </a:srgbClr>
            </a:gs>
            <a:gs pos="100000">
              <a:srgbClr val="E0EFFC"/>
            </a:gs>
          </a:gsLst>
          <a:lin ang="5400000" scaled="0"/>
        </a:gradFill>
      </p:bgPr>
    </p:bg>
    <p:spTree>
      <p:nvGrpSpPr>
        <p:cNvPr id="76" name="Shape 76"/>
        <p:cNvGrpSpPr/>
        <p:nvPr/>
      </p:nvGrpSpPr>
      <p:grpSpPr>
        <a:xfrm>
          <a:off x="0" y="0"/>
          <a:ext cx="0" cy="0"/>
          <a:chOff x="0" y="0"/>
          <a:chExt cx="0" cy="0"/>
        </a:xfrm>
      </p:grpSpPr>
      <p:pic>
        <p:nvPicPr>
          <p:cNvPr id="77" name="Google Shape;77;p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 name="Shape 81"/>
        <p:cNvGrpSpPr/>
        <p:nvPr/>
      </p:nvGrpSpPr>
      <p:grpSpPr>
        <a:xfrm>
          <a:off x="0" y="0"/>
          <a:ext cx="0" cy="0"/>
          <a:chOff x="0" y="0"/>
          <a:chExt cx="0" cy="0"/>
        </a:xfrm>
      </p:grpSpPr>
      <p:pic>
        <p:nvPicPr>
          <p:cNvPr id="82" name="Google Shape;82;p1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3" name="Google Shape;83;p19"/>
          <p:cNvSpPr txBox="1"/>
          <p:nvPr/>
        </p:nvSpPr>
        <p:spPr>
          <a:xfrm>
            <a:off x="1364550" y="2746050"/>
            <a:ext cx="2689200" cy="16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The electrical potential recorded from a small region of neural tissue, typically using electrodes placed in or near the brain. </a:t>
            </a:r>
            <a:endParaRPr>
              <a:latin typeface="Times New Roman"/>
              <a:ea typeface="Times New Roman"/>
              <a:cs typeface="Times New Roman"/>
              <a:sym typeface="Times New Roman"/>
            </a:endParaRPr>
          </a:p>
        </p:txBody>
      </p:sp>
      <p:sp>
        <p:nvSpPr>
          <p:cNvPr id="84" name="Google Shape;84;p19"/>
          <p:cNvSpPr txBox="1"/>
          <p:nvPr/>
        </p:nvSpPr>
        <p:spPr>
          <a:xfrm>
            <a:off x="5134100" y="2654575"/>
            <a:ext cx="2583600" cy="16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The</a:t>
            </a:r>
            <a:r>
              <a:rPr lang="en" sz="1300">
                <a:latin typeface="Times New Roman"/>
                <a:ea typeface="Times New Roman"/>
                <a:cs typeface="Times New Roman"/>
                <a:sym typeface="Times New Roman"/>
              </a:rPr>
              <a:t> simultaneous firing of multiple neurons in a specific brain region. MUA recordings typically involve using microelectrodes or electrode arrays to detect the action potentials (spikes) generated by neurons.</a:t>
            </a:r>
            <a:endParaRPr sz="1300">
              <a:latin typeface="Times New Roman"/>
              <a:ea typeface="Times New Roman"/>
              <a:cs typeface="Times New Roman"/>
              <a:sym typeface="Times New Roman"/>
            </a:endParaRPr>
          </a:p>
        </p:txBody>
      </p:sp>
      <p:pic>
        <p:nvPicPr>
          <p:cNvPr id="85" name="Google Shape;85;p19"/>
          <p:cNvPicPr preferRelativeResize="0"/>
          <p:nvPr/>
        </p:nvPicPr>
        <p:blipFill>
          <a:blip r:embed="rId4">
            <a:alphaModFix/>
          </a:blip>
          <a:stretch>
            <a:fillRect/>
          </a:stretch>
        </p:blipFill>
        <p:spPr>
          <a:xfrm>
            <a:off x="2205600" y="1213425"/>
            <a:ext cx="1095375" cy="1085850"/>
          </a:xfrm>
          <a:prstGeom prst="rect">
            <a:avLst/>
          </a:prstGeom>
          <a:noFill/>
          <a:ln>
            <a:noFill/>
          </a:ln>
        </p:spPr>
      </p:pic>
      <p:pic>
        <p:nvPicPr>
          <p:cNvPr id="86" name="Google Shape;86;p19"/>
          <p:cNvPicPr preferRelativeResize="0"/>
          <p:nvPr/>
        </p:nvPicPr>
        <p:blipFill>
          <a:blip r:embed="rId4">
            <a:alphaModFix/>
          </a:blip>
          <a:stretch>
            <a:fillRect/>
          </a:stretch>
        </p:blipFill>
        <p:spPr>
          <a:xfrm>
            <a:off x="5878200" y="1213425"/>
            <a:ext cx="1095375" cy="1085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20"/>
          <p:cNvPicPr preferRelativeResize="0"/>
          <p:nvPr/>
        </p:nvPicPr>
        <p:blipFill>
          <a:blip r:embed="rId3">
            <a:alphaModFix/>
          </a:blip>
          <a:stretch>
            <a:fillRect/>
          </a:stretch>
        </p:blipFill>
        <p:spPr>
          <a:xfrm>
            <a:off x="0" y="-7797"/>
            <a:ext cx="9143999" cy="5151298"/>
          </a:xfrm>
          <a:prstGeom prst="rect">
            <a:avLst/>
          </a:prstGeom>
          <a:noFill/>
          <a:ln>
            <a:noFill/>
          </a:ln>
        </p:spPr>
      </p:pic>
      <p:sp>
        <p:nvSpPr>
          <p:cNvPr id="92" name="Google Shape;92;p20"/>
          <p:cNvSpPr txBox="1"/>
          <p:nvPr/>
        </p:nvSpPr>
        <p:spPr>
          <a:xfrm>
            <a:off x="719875" y="69625"/>
            <a:ext cx="29034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Why to study? (Motivation)</a:t>
            </a:r>
            <a:endParaRPr b="1" sz="1700">
              <a:latin typeface="Times New Roman"/>
              <a:ea typeface="Times New Roman"/>
              <a:cs typeface="Times New Roman"/>
              <a:sym typeface="Times New Roman"/>
            </a:endParaRPr>
          </a:p>
        </p:txBody>
      </p:sp>
      <p:sp>
        <p:nvSpPr>
          <p:cNvPr id="93" name="Google Shape;93;p20"/>
          <p:cNvSpPr txBox="1"/>
          <p:nvPr/>
        </p:nvSpPr>
        <p:spPr>
          <a:xfrm>
            <a:off x="796000" y="732925"/>
            <a:ext cx="48717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 The LFP is of interest because:</a:t>
            </a:r>
            <a:endParaRPr sz="1500">
              <a:latin typeface="Times New Roman"/>
              <a:ea typeface="Times New Roman"/>
              <a:cs typeface="Times New Roman"/>
              <a:sym typeface="Times New Roman"/>
            </a:endParaRPr>
          </a:p>
        </p:txBody>
      </p:sp>
      <p:pic>
        <p:nvPicPr>
          <p:cNvPr id="94" name="Google Shape;94;p20"/>
          <p:cNvPicPr preferRelativeResize="0"/>
          <p:nvPr/>
        </p:nvPicPr>
        <p:blipFill>
          <a:blip r:embed="rId4">
            <a:alphaModFix/>
          </a:blip>
          <a:stretch>
            <a:fillRect/>
          </a:stretch>
        </p:blipFill>
        <p:spPr>
          <a:xfrm>
            <a:off x="670138" y="1233013"/>
            <a:ext cx="600075" cy="657225"/>
          </a:xfrm>
          <a:prstGeom prst="rect">
            <a:avLst/>
          </a:prstGeom>
          <a:noFill/>
          <a:ln>
            <a:noFill/>
          </a:ln>
        </p:spPr>
      </p:pic>
      <p:pic>
        <p:nvPicPr>
          <p:cNvPr id="95" name="Google Shape;95;p20"/>
          <p:cNvPicPr preferRelativeResize="0"/>
          <p:nvPr/>
        </p:nvPicPr>
        <p:blipFill>
          <a:blip r:embed="rId5">
            <a:alphaModFix/>
          </a:blip>
          <a:stretch>
            <a:fillRect/>
          </a:stretch>
        </p:blipFill>
        <p:spPr>
          <a:xfrm>
            <a:off x="660613" y="2175113"/>
            <a:ext cx="619125" cy="609600"/>
          </a:xfrm>
          <a:prstGeom prst="rect">
            <a:avLst/>
          </a:prstGeom>
          <a:noFill/>
          <a:ln>
            <a:noFill/>
          </a:ln>
        </p:spPr>
      </p:pic>
      <p:pic>
        <p:nvPicPr>
          <p:cNvPr id="96" name="Google Shape;96;p20"/>
          <p:cNvPicPr preferRelativeResize="0"/>
          <p:nvPr/>
        </p:nvPicPr>
        <p:blipFill>
          <a:blip r:embed="rId6">
            <a:alphaModFix/>
          </a:blip>
          <a:stretch>
            <a:fillRect/>
          </a:stretch>
        </p:blipFill>
        <p:spPr>
          <a:xfrm>
            <a:off x="617750" y="3302700"/>
            <a:ext cx="704850" cy="647700"/>
          </a:xfrm>
          <a:prstGeom prst="rect">
            <a:avLst/>
          </a:prstGeom>
          <a:noFill/>
          <a:ln>
            <a:noFill/>
          </a:ln>
        </p:spPr>
      </p:pic>
      <p:sp>
        <p:nvSpPr>
          <p:cNvPr id="97" name="Google Shape;97;p20"/>
          <p:cNvSpPr txBox="1"/>
          <p:nvPr/>
        </p:nvSpPr>
        <p:spPr>
          <a:xfrm>
            <a:off x="1459325" y="1237775"/>
            <a:ext cx="65898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LFP is thought to sum the activity from many neurons revealing neuronal activity at the population level</a:t>
            </a:r>
            <a:endParaRPr>
              <a:latin typeface="Times New Roman"/>
              <a:ea typeface="Times New Roman"/>
              <a:cs typeface="Times New Roman"/>
              <a:sym typeface="Times New Roman"/>
            </a:endParaRPr>
          </a:p>
        </p:txBody>
      </p:sp>
      <p:sp>
        <p:nvSpPr>
          <p:cNvPr id="98" name="Google Shape;98;p20"/>
          <p:cNvSpPr txBox="1"/>
          <p:nvPr/>
        </p:nvSpPr>
        <p:spPr>
          <a:xfrm>
            <a:off x="1459325" y="2239200"/>
            <a:ext cx="6437400" cy="6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The population activity measured by the LFP may be related to the BOLD signal in fMRI</a:t>
            </a:r>
            <a:endParaRPr>
              <a:latin typeface="Times New Roman"/>
              <a:ea typeface="Times New Roman"/>
              <a:cs typeface="Times New Roman"/>
              <a:sym typeface="Times New Roman"/>
            </a:endParaRPr>
          </a:p>
        </p:txBody>
      </p:sp>
      <p:sp>
        <p:nvSpPr>
          <p:cNvPr id="99" name="Google Shape;99;p20"/>
          <p:cNvSpPr txBox="1"/>
          <p:nvPr/>
        </p:nvSpPr>
        <p:spPr>
          <a:xfrm>
            <a:off x="1459325" y="3302700"/>
            <a:ext cx="6437400" cy="7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LFP has become a candidate signal for neural prostheses because it is easier to record and more tolerant to recording position compared with spike activity</a:t>
            </a:r>
            <a:endParaRPr>
              <a:latin typeface="Times New Roman"/>
              <a:ea typeface="Times New Roman"/>
              <a:cs typeface="Times New Roman"/>
              <a:sym typeface="Times New Roman"/>
            </a:endParaRPr>
          </a:p>
        </p:txBody>
      </p:sp>
      <p:sp>
        <p:nvSpPr>
          <p:cNvPr id="100" name="Google Shape;100;p20"/>
          <p:cNvSpPr txBox="1"/>
          <p:nvPr/>
        </p:nvSpPr>
        <p:spPr>
          <a:xfrm>
            <a:off x="1774625" y="4201800"/>
            <a:ext cx="61221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mic Sans MS"/>
                <a:ea typeface="Comic Sans MS"/>
                <a:cs typeface="Comic Sans MS"/>
                <a:sym typeface="Comic Sans MS"/>
              </a:rPr>
              <a:t>An important outstanding question is, what is the cortical spread of the LFP, or how far can the LFP propagate in cortical tissue?</a:t>
            </a:r>
            <a:endParaRPr b="1">
              <a:latin typeface="Comic Sans MS"/>
              <a:ea typeface="Comic Sans MS"/>
              <a:cs typeface="Comic Sans MS"/>
              <a:sym typeface="Comic Sans MS"/>
            </a:endParaRPr>
          </a:p>
        </p:txBody>
      </p:sp>
      <p:sp>
        <p:nvSpPr>
          <p:cNvPr id="101" name="Google Shape;101;p20"/>
          <p:cNvSpPr txBox="1"/>
          <p:nvPr/>
        </p:nvSpPr>
        <p:spPr>
          <a:xfrm>
            <a:off x="950325" y="4158300"/>
            <a:ext cx="704700" cy="6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500">
                <a:solidFill>
                  <a:schemeClr val="dk1"/>
                </a:solidFill>
              </a:rPr>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FFC">
                <a:alpha val="26666"/>
              </a:srgbClr>
            </a:gs>
            <a:gs pos="100000">
              <a:srgbClr val="E0EFFC"/>
            </a:gs>
          </a:gsLst>
          <a:lin ang="5400000" scaled="0"/>
        </a:gradFill>
      </p:bgPr>
    </p:bg>
    <p:spTree>
      <p:nvGrpSpPr>
        <p:cNvPr id="105" name="Shape 105"/>
        <p:cNvGrpSpPr/>
        <p:nvPr/>
      </p:nvGrpSpPr>
      <p:grpSpPr>
        <a:xfrm>
          <a:off x="0" y="0"/>
          <a:ext cx="0" cy="0"/>
          <a:chOff x="0" y="0"/>
          <a:chExt cx="0" cy="0"/>
        </a:xfrm>
      </p:grpSpPr>
      <p:pic>
        <p:nvPicPr>
          <p:cNvPr id="106" name="Google Shape;106;p2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2"/>
          <p:cNvPicPr preferRelativeResize="0"/>
          <p:nvPr/>
        </p:nvPicPr>
        <p:blipFill>
          <a:blip r:embed="rId3">
            <a:alphaModFix/>
          </a:blip>
          <a:stretch>
            <a:fillRect/>
          </a:stretch>
        </p:blipFill>
        <p:spPr>
          <a:xfrm>
            <a:off x="0" y="-7797"/>
            <a:ext cx="9143999" cy="5151298"/>
          </a:xfrm>
          <a:prstGeom prst="rect">
            <a:avLst/>
          </a:prstGeom>
          <a:noFill/>
          <a:ln>
            <a:noFill/>
          </a:ln>
        </p:spPr>
      </p:pic>
      <p:sp>
        <p:nvSpPr>
          <p:cNvPr id="112" name="Google Shape;112;p22"/>
          <p:cNvSpPr txBox="1"/>
          <p:nvPr/>
        </p:nvSpPr>
        <p:spPr>
          <a:xfrm>
            <a:off x="718675" y="98625"/>
            <a:ext cx="36285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Experiment Setup</a:t>
            </a:r>
            <a:endParaRPr b="1" sz="1700">
              <a:latin typeface="Times New Roman"/>
              <a:ea typeface="Times New Roman"/>
              <a:cs typeface="Times New Roman"/>
              <a:sym typeface="Times New Roman"/>
            </a:endParaRPr>
          </a:p>
        </p:txBody>
      </p:sp>
      <p:sp>
        <p:nvSpPr>
          <p:cNvPr id="113" name="Google Shape;113;p22"/>
          <p:cNvSpPr txBox="1"/>
          <p:nvPr/>
        </p:nvSpPr>
        <p:spPr>
          <a:xfrm>
            <a:off x="555150" y="681150"/>
            <a:ext cx="7057500" cy="3781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Seven independently movable electrodes were inserted in the brain of an Old World Monkey (Macaca fascicularis) to record reading simultaneously from multiple cortical cells.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Sparse noise was used to measure visual spreads and the electrical signals from the </a:t>
            </a:r>
            <a:r>
              <a:rPr lang="en">
                <a:latin typeface="Times New Roman"/>
                <a:ea typeface="Times New Roman"/>
                <a:cs typeface="Times New Roman"/>
                <a:sym typeface="Times New Roman"/>
              </a:rPr>
              <a:t>electrodes</a:t>
            </a:r>
            <a:r>
              <a:rPr lang="en">
                <a:latin typeface="Times New Roman"/>
                <a:ea typeface="Times New Roman"/>
                <a:cs typeface="Times New Roman"/>
                <a:sym typeface="Times New Roman"/>
              </a:rPr>
              <a:t> were amplified, digitized and filtered.</a:t>
            </a:r>
            <a:endParaRPr>
              <a:latin typeface="Times New Roman"/>
              <a:ea typeface="Times New Roman"/>
              <a:cs typeface="Times New Roman"/>
              <a:sym typeface="Times New Roman"/>
            </a:endParaRPr>
          </a:p>
        </p:txBody>
      </p:sp>
      <p:pic>
        <p:nvPicPr>
          <p:cNvPr id="114" name="Google Shape;114;p22"/>
          <p:cNvPicPr preferRelativeResize="0"/>
          <p:nvPr/>
        </p:nvPicPr>
        <p:blipFill>
          <a:blip r:embed="rId4">
            <a:alphaModFix/>
          </a:blip>
          <a:stretch>
            <a:fillRect/>
          </a:stretch>
        </p:blipFill>
        <p:spPr>
          <a:xfrm>
            <a:off x="2155275" y="1950825"/>
            <a:ext cx="4708525" cy="2925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3"/>
          <p:cNvPicPr preferRelativeResize="0"/>
          <p:nvPr/>
        </p:nvPicPr>
        <p:blipFill>
          <a:blip r:embed="rId3">
            <a:alphaModFix/>
          </a:blip>
          <a:stretch>
            <a:fillRect/>
          </a:stretch>
        </p:blipFill>
        <p:spPr>
          <a:xfrm>
            <a:off x="0" y="-7797"/>
            <a:ext cx="9143999" cy="5151298"/>
          </a:xfrm>
          <a:prstGeom prst="rect">
            <a:avLst/>
          </a:prstGeom>
          <a:noFill/>
          <a:ln>
            <a:noFill/>
          </a:ln>
        </p:spPr>
      </p:pic>
      <p:sp>
        <p:nvSpPr>
          <p:cNvPr id="120" name="Google Shape;120;p23"/>
          <p:cNvSpPr txBox="1"/>
          <p:nvPr/>
        </p:nvSpPr>
        <p:spPr>
          <a:xfrm>
            <a:off x="3743050" y="3005600"/>
            <a:ext cx="4747200" cy="9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Gaussian function fitting for visual spread of LFP and MUA.</a:t>
            </a:r>
            <a:r>
              <a:rPr lang="en">
                <a:latin typeface="Times New Roman"/>
                <a:ea typeface="Times New Roman"/>
                <a:cs typeface="Times New Roman"/>
                <a:sym typeface="Times New Roman"/>
              </a:rPr>
              <a:t> The spatial profile of visual spread, cortical spread, and visual variation were all modeled as Gaussian functions</a:t>
            </a:r>
            <a:endParaRPr>
              <a:latin typeface="Times New Roman"/>
              <a:ea typeface="Times New Roman"/>
              <a:cs typeface="Times New Roman"/>
              <a:sym typeface="Times New Roman"/>
            </a:endParaRPr>
          </a:p>
        </p:txBody>
      </p:sp>
      <p:pic>
        <p:nvPicPr>
          <p:cNvPr id="121" name="Google Shape;121;p23"/>
          <p:cNvPicPr preferRelativeResize="0"/>
          <p:nvPr/>
        </p:nvPicPr>
        <p:blipFill>
          <a:blip r:embed="rId4">
            <a:alphaModFix/>
          </a:blip>
          <a:stretch>
            <a:fillRect/>
          </a:stretch>
        </p:blipFill>
        <p:spPr>
          <a:xfrm>
            <a:off x="425325" y="2353175"/>
            <a:ext cx="3100100" cy="2424950"/>
          </a:xfrm>
          <a:prstGeom prst="rect">
            <a:avLst/>
          </a:prstGeom>
          <a:noFill/>
          <a:ln>
            <a:noFill/>
          </a:ln>
        </p:spPr>
      </p:pic>
      <p:sp>
        <p:nvSpPr>
          <p:cNvPr id="122" name="Google Shape;122;p23"/>
          <p:cNvSpPr txBox="1"/>
          <p:nvPr/>
        </p:nvSpPr>
        <p:spPr>
          <a:xfrm>
            <a:off x="513250" y="961275"/>
            <a:ext cx="7977000" cy="16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Signal/noise ratio.</a:t>
            </a:r>
            <a:r>
              <a:rPr lang="en">
                <a:latin typeface="Times New Roman"/>
                <a:ea typeface="Times New Roman"/>
                <a:cs typeface="Times New Roman"/>
                <a:sym typeface="Times New Roman"/>
              </a:rPr>
              <a:t> The signal/noise ratio of the visual spread (VS) map to determine whether or not a cell had a mappable receptive field. A higher SNR indicates that the strength of the signal is relatively stronger compared to the level of background noise.</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A66AC"/>
      </a:dk2>
      <a:lt2>
        <a:srgbClr val="E0EBF6"/>
      </a:lt2>
      <a:accent1>
        <a:srgbClr val="2890EA"/>
      </a:accent1>
      <a:accent2>
        <a:srgbClr val="27C5F7"/>
      </a:accent2>
      <a:accent3>
        <a:srgbClr val="71B4F0"/>
      </a:accent3>
      <a:accent4>
        <a:srgbClr val="828282"/>
      </a:accent4>
      <a:accent5>
        <a:srgbClr val="A5A5A5"/>
      </a:accent5>
      <a:accent6>
        <a:srgbClr val="C9C9C9"/>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